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6" r:id="rId2"/>
    <p:sldId id="257" r:id="rId3"/>
    <p:sldId id="259" r:id="rId4"/>
    <p:sldId id="258" r:id="rId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9"/>
    <p:restoredTop sz="94718"/>
  </p:normalViewPr>
  <p:slideViewPr>
    <p:cSldViewPr snapToGrid="0" snapToObjects="1" showGuides="1">
      <p:cViewPr varScale="1">
        <p:scale>
          <a:sx n="134" d="100"/>
          <a:sy n="134" d="100"/>
        </p:scale>
        <p:origin x="272"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B9886-7EA5-5643-98E0-98FEFA570CE5}" type="datetimeFigureOut">
              <a:rPr lang="de-DE" smtClean="0"/>
              <a:t>09.01.20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E5DC4-3AD8-2341-89F7-84FB50C27A80}" type="slidenum">
              <a:rPr lang="de-DE" smtClean="0"/>
              <a:t>‹Nr.›</a:t>
            </a:fld>
            <a:endParaRPr lang="de-DE"/>
          </a:p>
        </p:txBody>
      </p:sp>
    </p:spTree>
    <p:extLst>
      <p:ext uri="{BB962C8B-B14F-4D97-AF65-F5344CB8AC3E}">
        <p14:creationId xmlns:p14="http://schemas.microsoft.com/office/powerpoint/2010/main" val="423248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AE5DC4-3AD8-2341-89F7-84FB50C27A80}" type="slidenum">
              <a:rPr lang="de-DE" smtClean="0"/>
              <a:t>1</a:t>
            </a:fld>
            <a:endParaRPr lang="de-DE"/>
          </a:p>
        </p:txBody>
      </p:sp>
    </p:spTree>
    <p:extLst>
      <p:ext uri="{BB962C8B-B14F-4D97-AF65-F5344CB8AC3E}">
        <p14:creationId xmlns:p14="http://schemas.microsoft.com/office/powerpoint/2010/main" val="3744502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AE5DC4-3AD8-2341-89F7-84FB50C27A80}" type="slidenum">
              <a:rPr lang="de-DE" smtClean="0"/>
              <a:t>2</a:t>
            </a:fld>
            <a:endParaRPr lang="de-DE"/>
          </a:p>
        </p:txBody>
      </p:sp>
    </p:spTree>
    <p:extLst>
      <p:ext uri="{BB962C8B-B14F-4D97-AF65-F5344CB8AC3E}">
        <p14:creationId xmlns:p14="http://schemas.microsoft.com/office/powerpoint/2010/main" val="74837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12D9C-3FAF-0C43-8AF0-0E69DFC1D62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14926C3-4441-5241-A6F7-AAC5C4749C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175418B-6ECF-6149-AA76-F465BD551A44}"/>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5" name="Fußzeilenplatzhalter 4">
            <a:extLst>
              <a:ext uri="{FF2B5EF4-FFF2-40B4-BE49-F238E27FC236}">
                <a16:creationId xmlns:a16="http://schemas.microsoft.com/office/drawing/2014/main" id="{9DBEBF82-5177-B449-B63E-74480576F13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7A3C839-0C25-2841-827A-245209D52651}"/>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3011371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55C71-8BED-F749-B696-58EE962D366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5FBECB8-DC21-6D48-818E-8C62E024F948}"/>
              </a:ext>
            </a:extLst>
          </p:cNvPr>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D649589-C24A-CB45-9A60-76CD40B04302}"/>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5" name="Fußzeilenplatzhalter 4">
            <a:extLst>
              <a:ext uri="{FF2B5EF4-FFF2-40B4-BE49-F238E27FC236}">
                <a16:creationId xmlns:a16="http://schemas.microsoft.com/office/drawing/2014/main" id="{477C2486-3C61-1A49-9201-DDF2F75EAFE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8A26B7C-A693-F544-BE41-DF0142E0F1CA}"/>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379006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FCAF17A-FE42-D44A-9B1D-C8720D7C8C2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BA5C9AA-B9D6-EF4E-91C4-0D776A18E6DD}"/>
              </a:ext>
            </a:extLst>
          </p:cNvPr>
          <p:cNvSpPr>
            <a:spLocks noGrp="1"/>
          </p:cNvSpPr>
          <p:nvPr>
            <p:ph type="body" orient="vert" idx="1"/>
          </p:nvPr>
        </p:nvSpPr>
        <p:spPr>
          <a:xfrm>
            <a:off x="838200" y="365125"/>
            <a:ext cx="77343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3F3EB2C-B4F8-1341-8DB6-D69E12C1CC90}"/>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5" name="Fußzeilenplatzhalter 4">
            <a:extLst>
              <a:ext uri="{FF2B5EF4-FFF2-40B4-BE49-F238E27FC236}">
                <a16:creationId xmlns:a16="http://schemas.microsoft.com/office/drawing/2014/main" id="{FA0E058E-D5A2-6A46-B268-AA9C8D125C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18AC0C-BEDC-FB44-A866-557DF929024D}"/>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203060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46D57-F369-524B-8CE8-B2ADCE25DE6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F0732BA-5691-6E4E-B945-E6EF184B4A54}"/>
              </a:ext>
            </a:extLst>
          </p:cNvPr>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AAE7639-5B44-CE42-8EAE-9DAEB8BA1D95}"/>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5" name="Fußzeilenplatzhalter 4">
            <a:extLst>
              <a:ext uri="{FF2B5EF4-FFF2-40B4-BE49-F238E27FC236}">
                <a16:creationId xmlns:a16="http://schemas.microsoft.com/office/drawing/2014/main" id="{A1D24D9F-E9A1-BC40-BD9A-ADB6CFD985A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ADF5C40-D0A4-4C49-BC63-901E23ED8002}"/>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379940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4F39F-C183-884F-92D7-075D05B7DDD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AB68E3C-4FAC-0D45-9690-2094930EC6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908E6A8-99C3-FC4C-BEBF-C0A627EB1109}"/>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5" name="Fußzeilenplatzhalter 4">
            <a:extLst>
              <a:ext uri="{FF2B5EF4-FFF2-40B4-BE49-F238E27FC236}">
                <a16:creationId xmlns:a16="http://schemas.microsoft.com/office/drawing/2014/main" id="{B466D0DF-CF9E-C749-8A5A-E0AA1610115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7C3E403-DF16-4A4E-8ABC-C1103148C178}"/>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226678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23112-9791-4848-BBD4-0BC1338325E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C4201E4-D54B-D144-AA6A-24CE05816856}"/>
              </a:ext>
            </a:extLst>
          </p:cNvPr>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85BB982-A1A0-0A46-B5B3-495CE5969E68}"/>
              </a:ext>
            </a:extLst>
          </p:cNvPr>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7793AF7-A1E8-964D-A580-B7423B883942}"/>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6" name="Fußzeilenplatzhalter 5">
            <a:extLst>
              <a:ext uri="{FF2B5EF4-FFF2-40B4-BE49-F238E27FC236}">
                <a16:creationId xmlns:a16="http://schemas.microsoft.com/office/drawing/2014/main" id="{BE21F314-B24C-F448-A7C9-553E05AB9EC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8B726AC-41A3-6946-A1B7-9D511585BA0A}"/>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222930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44820-5D13-A44D-9DDB-FF3345AA875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32C8DBC-7987-CB4D-BC92-6D3EB73112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7E2D3F8-E4F5-2246-BA37-6BBC8641AC65}"/>
              </a:ext>
            </a:extLst>
          </p:cNvPr>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201B785-8FF3-2045-944D-B3649D2C67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DBD21CF-9C10-4949-8CA7-868157B9E85D}"/>
              </a:ext>
            </a:extLst>
          </p:cNvPr>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FA463F4-B4F8-4449-9044-2F42B5BF9BE2}"/>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8" name="Fußzeilenplatzhalter 7">
            <a:extLst>
              <a:ext uri="{FF2B5EF4-FFF2-40B4-BE49-F238E27FC236}">
                <a16:creationId xmlns:a16="http://schemas.microsoft.com/office/drawing/2014/main" id="{36B29E77-1AE8-1C4A-BE0B-9F79EFA234F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E9A8E69-CBE6-5E49-95EC-96516BBB3FA9}"/>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300231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BBD9F-3E05-C94A-A931-C5CFDD39233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3499F97-EA95-F04D-916C-2B705AA7A0A1}"/>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4" name="Fußzeilenplatzhalter 3">
            <a:extLst>
              <a:ext uri="{FF2B5EF4-FFF2-40B4-BE49-F238E27FC236}">
                <a16:creationId xmlns:a16="http://schemas.microsoft.com/office/drawing/2014/main" id="{5B760839-A143-2F4C-AE89-EFD486DCBA9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20C21CB-024B-2D4F-8E88-01D55EEA81B3}"/>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1326093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8F37D2B-CAE7-0144-9510-CAAD377963D9}"/>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3" name="Fußzeilenplatzhalter 2">
            <a:extLst>
              <a:ext uri="{FF2B5EF4-FFF2-40B4-BE49-F238E27FC236}">
                <a16:creationId xmlns:a16="http://schemas.microsoft.com/office/drawing/2014/main" id="{309EC227-3A05-B843-A505-10567163032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5CD63A6-A6F8-C24B-B057-2C940A9ACD97}"/>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2627468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0B8D2-C8E0-DA40-B6C4-CAD7E7759BA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E91E88-41D0-6940-ABD4-0D65F8BB44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07FB689-E18E-FB43-B874-4A816B2E3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DA8B299-866A-9E4C-8EA8-08AAE5923909}"/>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6" name="Fußzeilenplatzhalter 5">
            <a:extLst>
              <a:ext uri="{FF2B5EF4-FFF2-40B4-BE49-F238E27FC236}">
                <a16:creationId xmlns:a16="http://schemas.microsoft.com/office/drawing/2014/main" id="{120B8928-3FB4-864B-99FB-F0ADE9F9C0F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18C684C-D320-B149-81C5-8102DD238CED}"/>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1250325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607F1-ECA1-834F-ABD2-AC4B7A53BD1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4B61445-F819-F645-B86F-1F17872A95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9BB4329-740D-074D-ADFA-0E54597DE0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D3B3EB6-ED76-7944-BBB8-A246E128E691}"/>
              </a:ext>
            </a:extLst>
          </p:cNvPr>
          <p:cNvSpPr>
            <a:spLocks noGrp="1"/>
          </p:cNvSpPr>
          <p:nvPr>
            <p:ph type="dt" sz="half" idx="10"/>
          </p:nvPr>
        </p:nvSpPr>
        <p:spPr/>
        <p:txBody>
          <a:bodyPr/>
          <a:lstStyle/>
          <a:p>
            <a:fld id="{76BB429A-AA37-304B-BF27-C03621EC62A8}" type="datetimeFigureOut">
              <a:rPr lang="de-DE" smtClean="0"/>
              <a:t>09.01.20</a:t>
            </a:fld>
            <a:endParaRPr lang="de-DE"/>
          </a:p>
        </p:txBody>
      </p:sp>
      <p:sp>
        <p:nvSpPr>
          <p:cNvPr id="6" name="Fußzeilenplatzhalter 5">
            <a:extLst>
              <a:ext uri="{FF2B5EF4-FFF2-40B4-BE49-F238E27FC236}">
                <a16:creationId xmlns:a16="http://schemas.microsoft.com/office/drawing/2014/main" id="{50A4D03C-0A6B-6D4A-ABA8-E97328411EA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61615A7-4153-2A41-B534-CEDA3F407C53}"/>
              </a:ext>
            </a:extLst>
          </p:cNvPr>
          <p:cNvSpPr>
            <a:spLocks noGrp="1"/>
          </p:cNvSpPr>
          <p:nvPr>
            <p:ph type="sldNum" sz="quarter" idx="12"/>
          </p:nvPr>
        </p:nvSpPr>
        <p:spPr/>
        <p:txBody>
          <a:bodyPr/>
          <a:lstStyle/>
          <a:p>
            <a:fld id="{BA397352-3352-674F-9AF7-7DB9B2649198}" type="slidenum">
              <a:rPr lang="de-DE" smtClean="0"/>
              <a:t>‹Nr.›</a:t>
            </a:fld>
            <a:endParaRPr lang="de-DE"/>
          </a:p>
        </p:txBody>
      </p:sp>
    </p:spTree>
    <p:extLst>
      <p:ext uri="{BB962C8B-B14F-4D97-AF65-F5344CB8AC3E}">
        <p14:creationId xmlns:p14="http://schemas.microsoft.com/office/powerpoint/2010/main" val="297262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308F891-9ECF-9A4F-81AA-8311DD53F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4" name="Datumsplatzhalter 3">
            <a:extLst>
              <a:ext uri="{FF2B5EF4-FFF2-40B4-BE49-F238E27FC236}">
                <a16:creationId xmlns:a16="http://schemas.microsoft.com/office/drawing/2014/main" id="{D825A8B8-7930-784B-B3BF-72CDA49F5D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B429A-AA37-304B-BF27-C03621EC62A8}" type="datetimeFigureOut">
              <a:rPr lang="de-DE" smtClean="0"/>
              <a:t>09.01.20</a:t>
            </a:fld>
            <a:endParaRPr lang="de-DE"/>
          </a:p>
        </p:txBody>
      </p:sp>
      <p:sp>
        <p:nvSpPr>
          <p:cNvPr id="5" name="Fußzeilenplatzhalter 4">
            <a:extLst>
              <a:ext uri="{FF2B5EF4-FFF2-40B4-BE49-F238E27FC236}">
                <a16:creationId xmlns:a16="http://schemas.microsoft.com/office/drawing/2014/main" id="{563F5AAE-2AAC-D94E-B493-107605E50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1934DA1-E932-5146-BE67-8818731F1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397352-3352-674F-9AF7-7DB9B2649198}" type="slidenum">
              <a:rPr lang="de-DE" smtClean="0"/>
              <a:t>‹Nr.›</a:t>
            </a:fld>
            <a:endParaRPr lang="de-DE"/>
          </a:p>
        </p:txBody>
      </p:sp>
      <p:pic>
        <p:nvPicPr>
          <p:cNvPr id="7" name="Grafik 6">
            <a:extLst>
              <a:ext uri="{FF2B5EF4-FFF2-40B4-BE49-F238E27FC236}">
                <a16:creationId xmlns:a16="http://schemas.microsoft.com/office/drawing/2014/main" id="{1B041D85-1808-3446-A9CD-6C5B4FC6B2B5}"/>
              </a:ext>
            </a:extLst>
          </p:cNvPr>
          <p:cNvPicPr>
            <a:picLocks noChangeAspect="1"/>
          </p:cNvPicPr>
          <p:nvPr userDrawn="1"/>
        </p:nvPicPr>
        <p:blipFill>
          <a:blip r:embed="rId13">
            <a:alphaModFix amt="14000"/>
            <a:extLst>
              <a:ext uri="{BEBA8EAE-BF5A-486C-A8C5-ECC9F3942E4B}">
                <a14:imgProps xmlns:a14="http://schemas.microsoft.com/office/drawing/2010/main">
                  <a14:imgLayer r:embed="rId14">
                    <a14:imgEffect>
                      <a14:colorTemperature colorTemp="7373"/>
                    </a14:imgEffect>
                    <a14:imgEffect>
                      <a14:saturation sat="85000"/>
                    </a14:imgEffect>
                    <a14:imgEffect>
                      <a14:brightnessContrast bright="19000"/>
                    </a14:imgEffect>
                  </a14:imgLayer>
                </a14:imgProps>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1579951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4E3ED-FCE5-254F-AD09-42A000151798}"/>
              </a:ext>
            </a:extLst>
          </p:cNvPr>
          <p:cNvSpPr>
            <a:spLocks noGrp="1"/>
          </p:cNvSpPr>
          <p:nvPr>
            <p:ph type="ctrTitle"/>
          </p:nvPr>
        </p:nvSpPr>
        <p:spPr>
          <a:xfrm>
            <a:off x="1524000" y="1122363"/>
            <a:ext cx="9144000" cy="963612"/>
          </a:xfrm>
        </p:spPr>
        <p:txBody>
          <a:bodyPr>
            <a:normAutofit fontScale="90000"/>
          </a:bodyPr>
          <a:lstStyle/>
          <a:p>
            <a:r>
              <a:rPr lang="de-DE" dirty="0"/>
              <a:t>Informatische Bildung: Ein</a:t>
            </a:r>
            <a:r>
              <a:rPr lang="de-DE" b="1" i="1" dirty="0">
                <a:solidFill>
                  <a:schemeClr val="bg1"/>
                </a:solidFill>
                <a:highlight>
                  <a:srgbClr val="000000"/>
                </a:highlight>
              </a:rPr>
              <a:t>B</a:t>
            </a:r>
            <a:r>
              <a:rPr lang="de-DE" dirty="0"/>
              <a:t>lick_2020</a:t>
            </a:r>
          </a:p>
        </p:txBody>
      </p:sp>
      <p:sp>
        <p:nvSpPr>
          <p:cNvPr id="3" name="Untertitel 2">
            <a:extLst>
              <a:ext uri="{FF2B5EF4-FFF2-40B4-BE49-F238E27FC236}">
                <a16:creationId xmlns:a16="http://schemas.microsoft.com/office/drawing/2014/main" id="{98473443-00B9-8D4E-B3B5-732B426921D7}"/>
              </a:ext>
            </a:extLst>
          </p:cNvPr>
          <p:cNvSpPr>
            <a:spLocks noGrp="1"/>
          </p:cNvSpPr>
          <p:nvPr>
            <p:ph type="subTitle" idx="1"/>
          </p:nvPr>
        </p:nvSpPr>
        <p:spPr/>
        <p:txBody>
          <a:bodyPr/>
          <a:lstStyle/>
          <a:p>
            <a:r>
              <a:rPr lang="de-DE" dirty="0"/>
              <a:t>Einblicke in die Digitale Transformation an schweizerischen, allgemeinbildenden Mittelschulen: Rahmenbedingungen – Initiativen – Angebote - Praxis</a:t>
            </a:r>
          </a:p>
        </p:txBody>
      </p:sp>
    </p:spTree>
    <p:extLst>
      <p:ext uri="{BB962C8B-B14F-4D97-AF65-F5344CB8AC3E}">
        <p14:creationId xmlns:p14="http://schemas.microsoft.com/office/powerpoint/2010/main" val="71930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BE64FCFF-31D5-DB44-A741-C7334A09BC2C}"/>
              </a:ext>
            </a:extLst>
          </p:cNvPr>
          <p:cNvPicPr>
            <a:picLocks noChangeAspect="1"/>
          </p:cNvPicPr>
          <p:nvPr/>
        </p:nvPicPr>
        <p:blipFill>
          <a:blip r:embed="rId3">
            <a:alphaModFix amt="14000"/>
            <a:extLst>
              <a:ext uri="{BEBA8EAE-BF5A-486C-A8C5-ECC9F3942E4B}">
                <a14:imgProps xmlns:a14="http://schemas.microsoft.com/office/drawing/2010/main">
                  <a14:imgLayer r:embed="rId4">
                    <a14:imgEffect>
                      <a14:colorTemperature colorTemp="7373"/>
                    </a14:imgEffect>
                    <a14:imgEffect>
                      <a14:saturation sat="85000"/>
                    </a14:imgEffect>
                    <a14:imgEffect>
                      <a14:brightnessContrast bright="19000"/>
                    </a14:imgEffect>
                  </a14:imgLayer>
                </a14:imgProps>
              </a:ext>
            </a:extLst>
          </a:blip>
          <a:stretch>
            <a:fillRect/>
          </a:stretch>
        </p:blipFill>
        <p:spPr>
          <a:xfrm>
            <a:off x="0" y="0"/>
            <a:ext cx="12192000" cy="6857999"/>
          </a:xfrm>
          <a:prstGeom prst="rect">
            <a:avLst/>
          </a:prstGeom>
        </p:spPr>
      </p:pic>
      <p:sp>
        <p:nvSpPr>
          <p:cNvPr id="2" name="Titel 1">
            <a:extLst>
              <a:ext uri="{FF2B5EF4-FFF2-40B4-BE49-F238E27FC236}">
                <a16:creationId xmlns:a16="http://schemas.microsoft.com/office/drawing/2014/main" id="{8447B63E-D157-4646-918A-49765566B1D3}"/>
              </a:ext>
            </a:extLst>
          </p:cNvPr>
          <p:cNvSpPr>
            <a:spLocks noGrp="1"/>
          </p:cNvSpPr>
          <p:nvPr>
            <p:ph type="title"/>
          </p:nvPr>
        </p:nvSpPr>
        <p:spPr>
          <a:xfrm>
            <a:off x="4928135" y="3428999"/>
            <a:ext cx="2939514" cy="104775"/>
          </a:xfrm>
        </p:spPr>
        <p:txBody>
          <a:bodyPr>
            <a:noAutofit/>
          </a:bodyPr>
          <a:lstStyle/>
          <a:p>
            <a:r>
              <a:rPr lang="de-DE" sz="2400" dirty="0"/>
              <a:t>Ein</a:t>
            </a:r>
            <a:r>
              <a:rPr lang="de-DE" sz="2400" b="1" i="1" dirty="0">
                <a:solidFill>
                  <a:schemeClr val="bg1"/>
                </a:solidFill>
                <a:highlight>
                  <a:srgbClr val="000000"/>
                </a:highlight>
              </a:rPr>
              <a:t>B</a:t>
            </a:r>
            <a:r>
              <a:rPr lang="de-DE" sz="2400" dirty="0"/>
              <a:t>lick_2020</a:t>
            </a:r>
            <a:br>
              <a:rPr lang="de-DE" sz="2400" dirty="0"/>
            </a:br>
            <a:br>
              <a:rPr lang="de-DE" sz="2400" dirty="0"/>
            </a:br>
            <a:r>
              <a:rPr lang="de-DE" sz="1400" dirty="0"/>
              <a:t>Welche Programme wurden von Politik und Bildungsverwaltung beschlossen?</a:t>
            </a:r>
            <a:br>
              <a:rPr lang="de-DE" sz="1400" dirty="0"/>
            </a:br>
            <a:br>
              <a:rPr lang="de-DE" sz="1400" dirty="0"/>
            </a:br>
            <a:r>
              <a:rPr lang="de-DE" sz="1400" dirty="0"/>
              <a:t>Wo zeigen </a:t>
            </a:r>
            <a:r>
              <a:rPr lang="de-DE" sz="1400" dirty="0" err="1"/>
              <a:t>Praktiker</a:t>
            </a:r>
            <a:r>
              <a:rPr lang="de-DE" sz="1400" dirty="0" err="1">
                <a:solidFill>
                  <a:schemeClr val="bg1"/>
                </a:solidFill>
                <a:highlight>
                  <a:srgbClr val="000000"/>
                </a:highlight>
              </a:rPr>
              <a:t>I</a:t>
            </a:r>
            <a:r>
              <a:rPr lang="de-DE" sz="1400" dirty="0" err="1"/>
              <a:t>nnen</a:t>
            </a:r>
            <a:r>
              <a:rPr lang="de-DE" sz="1400" dirty="0"/>
              <a:t> Lösungswege auf?</a:t>
            </a:r>
            <a:br>
              <a:rPr lang="de-DE" sz="1400" dirty="0"/>
            </a:br>
            <a:br>
              <a:rPr lang="de-DE" sz="1400" dirty="0"/>
            </a:br>
            <a:r>
              <a:rPr lang="de-DE" sz="1400" dirty="0"/>
              <a:t>Welche Weiterbildungsangebote stehen den Lehrpersonen und Schulleitungen zur Verfügung?</a:t>
            </a:r>
            <a:br>
              <a:rPr lang="de-DE" sz="1400" dirty="0"/>
            </a:br>
            <a:br>
              <a:rPr lang="de-DE" sz="1400" dirty="0"/>
            </a:br>
            <a:r>
              <a:rPr lang="de-DE" sz="1400" dirty="0"/>
              <a:t>Wie kommunizieren Schulen ihren Transformationsprozess?</a:t>
            </a:r>
            <a:endParaRPr lang="de-DE" sz="2400" dirty="0"/>
          </a:p>
        </p:txBody>
      </p:sp>
      <p:sp>
        <p:nvSpPr>
          <p:cNvPr id="4" name="Oval 3">
            <a:extLst>
              <a:ext uri="{FF2B5EF4-FFF2-40B4-BE49-F238E27FC236}">
                <a16:creationId xmlns:a16="http://schemas.microsoft.com/office/drawing/2014/main" id="{8D41819D-01CF-D343-8AE2-213E76F74CE8}"/>
              </a:ext>
            </a:extLst>
          </p:cNvPr>
          <p:cNvSpPr/>
          <p:nvPr/>
        </p:nvSpPr>
        <p:spPr>
          <a:xfrm>
            <a:off x="3829050" y="1463675"/>
            <a:ext cx="4533900" cy="4090987"/>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Oval 4">
            <a:extLst>
              <a:ext uri="{FF2B5EF4-FFF2-40B4-BE49-F238E27FC236}">
                <a16:creationId xmlns:a16="http://schemas.microsoft.com/office/drawing/2014/main" id="{1EA74ADB-E104-D64E-8414-8EDE3D1DCEDE}"/>
              </a:ext>
            </a:extLst>
          </p:cNvPr>
          <p:cNvSpPr/>
          <p:nvPr/>
        </p:nvSpPr>
        <p:spPr>
          <a:xfrm>
            <a:off x="457200" y="4076700"/>
            <a:ext cx="2409825" cy="233600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Programme auf Ebene Bund, EDK und Kantone</a:t>
            </a:r>
          </a:p>
        </p:txBody>
      </p:sp>
      <p:sp>
        <p:nvSpPr>
          <p:cNvPr id="6" name="Oval 5">
            <a:extLst>
              <a:ext uri="{FF2B5EF4-FFF2-40B4-BE49-F238E27FC236}">
                <a16:creationId xmlns:a16="http://schemas.microsoft.com/office/drawing/2014/main" id="{F341F416-D075-4040-A8A7-11CBBA959684}"/>
              </a:ext>
            </a:extLst>
          </p:cNvPr>
          <p:cNvSpPr/>
          <p:nvPr/>
        </p:nvSpPr>
        <p:spPr>
          <a:xfrm>
            <a:off x="938212" y="295672"/>
            <a:ext cx="2409825" cy="233600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Praxisinitiativen</a:t>
            </a:r>
          </a:p>
        </p:txBody>
      </p:sp>
      <p:sp>
        <p:nvSpPr>
          <p:cNvPr id="7" name="Oval 6">
            <a:extLst>
              <a:ext uri="{FF2B5EF4-FFF2-40B4-BE49-F238E27FC236}">
                <a16:creationId xmlns:a16="http://schemas.microsoft.com/office/drawing/2014/main" id="{F8E3B382-6502-2449-88CA-A4D7DE6086A2}"/>
              </a:ext>
            </a:extLst>
          </p:cNvPr>
          <p:cNvSpPr/>
          <p:nvPr/>
        </p:nvSpPr>
        <p:spPr>
          <a:xfrm>
            <a:off x="8924925" y="295672"/>
            <a:ext cx="2409825" cy="233600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WB-Angebote und Impulse</a:t>
            </a:r>
          </a:p>
        </p:txBody>
      </p:sp>
      <p:sp>
        <p:nvSpPr>
          <p:cNvPr id="8" name="Oval 7">
            <a:extLst>
              <a:ext uri="{FF2B5EF4-FFF2-40B4-BE49-F238E27FC236}">
                <a16:creationId xmlns:a16="http://schemas.microsoft.com/office/drawing/2014/main" id="{109CBFB1-064F-4740-BBE2-9FD8719C1FD6}"/>
              </a:ext>
            </a:extLst>
          </p:cNvPr>
          <p:cNvSpPr/>
          <p:nvPr/>
        </p:nvSpPr>
        <p:spPr>
          <a:xfrm>
            <a:off x="9048751" y="4214020"/>
            <a:ext cx="2514600" cy="233600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Praxisdarstellung Mittelschulen</a:t>
            </a:r>
          </a:p>
        </p:txBody>
      </p:sp>
      <p:cxnSp>
        <p:nvCxnSpPr>
          <p:cNvPr id="11" name="Gekrümmte Verbindung 10">
            <a:extLst>
              <a:ext uri="{FF2B5EF4-FFF2-40B4-BE49-F238E27FC236}">
                <a16:creationId xmlns:a16="http://schemas.microsoft.com/office/drawing/2014/main" id="{C72B2498-F8DD-B74C-BC8A-E3373A1866E1}"/>
              </a:ext>
            </a:extLst>
          </p:cNvPr>
          <p:cNvCxnSpPr>
            <a:cxnSpLocks/>
            <a:stCxn id="5" idx="6"/>
          </p:cNvCxnSpPr>
          <p:nvPr/>
        </p:nvCxnSpPr>
        <p:spPr>
          <a:xfrm flipV="1">
            <a:off x="2867025" y="4226323"/>
            <a:ext cx="1066800" cy="1018380"/>
          </a:xfrm>
          <a:prstGeom prst="curvedConnector3">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Gekrümmte Verbindung 13">
            <a:extLst>
              <a:ext uri="{FF2B5EF4-FFF2-40B4-BE49-F238E27FC236}">
                <a16:creationId xmlns:a16="http://schemas.microsoft.com/office/drawing/2014/main" id="{0D717C99-CC5C-654B-9789-59443FAA8A98}"/>
              </a:ext>
            </a:extLst>
          </p:cNvPr>
          <p:cNvCxnSpPr>
            <a:cxnSpLocks/>
            <a:endCxn id="4" idx="1"/>
          </p:cNvCxnSpPr>
          <p:nvPr/>
        </p:nvCxnSpPr>
        <p:spPr>
          <a:xfrm>
            <a:off x="3295650" y="1691878"/>
            <a:ext cx="1197374" cy="370908"/>
          </a:xfrm>
          <a:prstGeom prst="curvedConnector4">
            <a:avLst>
              <a:gd name="adj1" fmla="val 22274"/>
              <a:gd name="adj2" fmla="val -123158"/>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Gekrümmte Verbindung 15">
            <a:extLst>
              <a:ext uri="{FF2B5EF4-FFF2-40B4-BE49-F238E27FC236}">
                <a16:creationId xmlns:a16="http://schemas.microsoft.com/office/drawing/2014/main" id="{1C14D5DB-1465-E24F-84BA-41C702500C21}"/>
              </a:ext>
            </a:extLst>
          </p:cNvPr>
          <p:cNvCxnSpPr>
            <a:cxnSpLocks/>
          </p:cNvCxnSpPr>
          <p:nvPr/>
        </p:nvCxnSpPr>
        <p:spPr>
          <a:xfrm flipV="1">
            <a:off x="7858125" y="1143000"/>
            <a:ext cx="1066800" cy="1018380"/>
          </a:xfrm>
          <a:prstGeom prst="curvedConnector3">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Gekrümmte Verbindung 16">
            <a:extLst>
              <a:ext uri="{FF2B5EF4-FFF2-40B4-BE49-F238E27FC236}">
                <a16:creationId xmlns:a16="http://schemas.microsoft.com/office/drawing/2014/main" id="{D32EE25A-8E42-DC45-B27E-C4255F943098}"/>
              </a:ext>
            </a:extLst>
          </p:cNvPr>
          <p:cNvCxnSpPr>
            <a:cxnSpLocks/>
          </p:cNvCxnSpPr>
          <p:nvPr/>
        </p:nvCxnSpPr>
        <p:spPr>
          <a:xfrm rot="16200000" flipH="1">
            <a:off x="8157569" y="4314628"/>
            <a:ext cx="991790" cy="790574"/>
          </a:xfrm>
          <a:prstGeom prst="curvedConnector3">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85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836380DA-86DC-6548-BAA9-E99C2AB62732}"/>
              </a:ext>
            </a:extLst>
          </p:cNvPr>
          <p:cNvPicPr>
            <a:picLocks noChangeAspect="1"/>
          </p:cNvPicPr>
          <p:nvPr/>
        </p:nvPicPr>
        <p:blipFill>
          <a:blip r:embed="rId2">
            <a:alphaModFix amt="14000"/>
            <a:extLst>
              <a:ext uri="{BEBA8EAE-BF5A-486C-A8C5-ECC9F3942E4B}">
                <a14:imgProps xmlns:a14="http://schemas.microsoft.com/office/drawing/2010/main">
                  <a14:imgLayer r:embed="rId3">
                    <a14:imgEffect>
                      <a14:colorTemperature colorTemp="7373"/>
                    </a14:imgEffect>
                    <a14:imgEffect>
                      <a14:saturation sat="85000"/>
                    </a14:imgEffect>
                    <a14:imgEffect>
                      <a14:brightnessContrast bright="19000"/>
                    </a14:imgEffect>
                  </a14:imgLayer>
                </a14:imgProps>
              </a:ext>
            </a:extLst>
          </a:blip>
          <a:stretch>
            <a:fillRect/>
          </a:stretch>
        </p:blipFill>
        <p:spPr>
          <a:xfrm>
            <a:off x="0" y="-1"/>
            <a:ext cx="12192000" cy="6857999"/>
          </a:xfrm>
          <a:prstGeom prst="rect">
            <a:avLst/>
          </a:prstGeom>
        </p:spPr>
      </p:pic>
      <p:sp>
        <p:nvSpPr>
          <p:cNvPr id="2" name="Titel 1">
            <a:extLst>
              <a:ext uri="{FF2B5EF4-FFF2-40B4-BE49-F238E27FC236}">
                <a16:creationId xmlns:a16="http://schemas.microsoft.com/office/drawing/2014/main" id="{8447B63E-D157-4646-918A-49765566B1D3}"/>
              </a:ext>
            </a:extLst>
          </p:cNvPr>
          <p:cNvSpPr>
            <a:spLocks noGrp="1"/>
          </p:cNvSpPr>
          <p:nvPr>
            <p:ph type="title"/>
          </p:nvPr>
        </p:nvSpPr>
        <p:spPr>
          <a:xfrm>
            <a:off x="5239969" y="1045678"/>
            <a:ext cx="6145200" cy="4916971"/>
          </a:xfrm>
        </p:spPr>
        <p:txBody>
          <a:bodyPr>
            <a:noAutofit/>
          </a:bodyPr>
          <a:lstStyle/>
          <a:p>
            <a:r>
              <a:rPr lang="de-DE" sz="2400" dirty="0"/>
              <a:t>Ein</a:t>
            </a:r>
            <a:r>
              <a:rPr lang="de-DE" sz="2400" b="1" i="1" dirty="0">
                <a:solidFill>
                  <a:schemeClr val="bg1"/>
                </a:solidFill>
                <a:highlight>
                  <a:srgbClr val="000000"/>
                </a:highlight>
              </a:rPr>
              <a:t>B</a:t>
            </a:r>
            <a:r>
              <a:rPr lang="de-DE" sz="2400" dirty="0"/>
              <a:t>lick_2020</a:t>
            </a:r>
            <a:br>
              <a:rPr lang="de-DE" sz="2400" dirty="0"/>
            </a:br>
            <a:br>
              <a:rPr lang="de-DE" sz="900" dirty="0"/>
            </a:br>
            <a:br>
              <a:rPr lang="de-DE" sz="2400" dirty="0"/>
            </a:br>
            <a:br>
              <a:rPr lang="de-DE" sz="2400" dirty="0"/>
            </a:br>
            <a:r>
              <a:rPr lang="de-DE" sz="1800" dirty="0">
                <a:solidFill>
                  <a:srgbClr val="00B0F0"/>
                </a:solidFill>
                <a:highlight>
                  <a:srgbClr val="00FFFF"/>
                </a:highlight>
              </a:rPr>
              <a:t>Einblicke in die Programme </a:t>
            </a:r>
            <a:br>
              <a:rPr lang="de-DE" sz="1400" dirty="0"/>
            </a:br>
            <a:r>
              <a:rPr lang="de-DE" sz="1400" b="1" i="1" dirty="0"/>
              <a:t>(hier finden Sie eine Auswahl von Grundsatzdokumenten zu den Programmen zur Digitalen Transformation in der Bildung)</a:t>
            </a:r>
            <a:br>
              <a:rPr lang="de-DE" sz="2400" dirty="0"/>
            </a:br>
            <a:r>
              <a:rPr lang="de-DE" sz="1800" dirty="0">
                <a:solidFill>
                  <a:srgbClr val="00B0F0"/>
                </a:solidFill>
                <a:highlight>
                  <a:srgbClr val="00FFFF"/>
                </a:highlight>
              </a:rPr>
              <a:t>Welche Ziele werden formuliert?</a:t>
            </a:r>
            <a:br>
              <a:rPr lang="de-DE" sz="1400" dirty="0"/>
            </a:br>
            <a:r>
              <a:rPr lang="de-DE" sz="1400" b="1" i="1" dirty="0"/>
              <a:t>(hier finden Sie eine Grobauswertung der Zielsetzungen der Programme)</a:t>
            </a:r>
            <a:br>
              <a:rPr lang="de-DE" sz="1400" dirty="0"/>
            </a:br>
            <a:r>
              <a:rPr lang="de-DE" sz="1800" dirty="0">
                <a:solidFill>
                  <a:srgbClr val="00B0F0"/>
                </a:solidFill>
                <a:highlight>
                  <a:srgbClr val="00FFFF"/>
                </a:highlight>
              </a:rPr>
              <a:t>Welche Zuständigkeiten werden welchen Akteuren zugeordnet?</a:t>
            </a:r>
            <a:br>
              <a:rPr lang="de-DE" sz="1800" dirty="0">
                <a:solidFill>
                  <a:srgbClr val="00B0F0"/>
                </a:solidFill>
                <a:highlight>
                  <a:srgbClr val="00FFFF"/>
                </a:highlight>
              </a:rPr>
            </a:br>
            <a:r>
              <a:rPr lang="de-DE" sz="1400" b="1" i="1" dirty="0"/>
              <a:t>(hier finden Sie eine Grobauswertung über die Aufgabenverteilung in den Transformationsprozessen)</a:t>
            </a:r>
            <a:br>
              <a:rPr lang="de-DE" sz="1400" dirty="0"/>
            </a:br>
            <a:r>
              <a:rPr lang="de-DE" sz="1800" dirty="0">
                <a:solidFill>
                  <a:srgbClr val="00B0F0"/>
                </a:solidFill>
                <a:highlight>
                  <a:srgbClr val="00FFFF"/>
                </a:highlight>
              </a:rPr>
              <a:t>Was ist der Zeitplan?</a:t>
            </a:r>
            <a:br>
              <a:rPr lang="de-DE" sz="1400" dirty="0"/>
            </a:br>
            <a:r>
              <a:rPr lang="de-DE" sz="1400" b="1" i="1" dirty="0"/>
              <a:t>(hier finden Sie Angaben zu den Zeitplänen für die Umsetzung der Programme?)</a:t>
            </a:r>
            <a:br>
              <a:rPr lang="de-DE" sz="1400" dirty="0"/>
            </a:br>
            <a:r>
              <a:rPr lang="de-DE" sz="1800" dirty="0">
                <a:solidFill>
                  <a:srgbClr val="00B0F0"/>
                </a:solidFill>
                <a:highlight>
                  <a:srgbClr val="00FFFF"/>
                </a:highlight>
              </a:rPr>
              <a:t>Welche Ressourcen werden genannt?</a:t>
            </a:r>
            <a:br>
              <a:rPr lang="de-DE" sz="1800" dirty="0">
                <a:solidFill>
                  <a:srgbClr val="00B0F0"/>
                </a:solidFill>
                <a:highlight>
                  <a:srgbClr val="00FFFF"/>
                </a:highlight>
              </a:rPr>
            </a:br>
            <a:r>
              <a:rPr lang="de-DE" sz="1400" b="1" i="1" dirty="0"/>
              <a:t>(hier finden Sie eine Grobauswertung über die </a:t>
            </a:r>
            <a:r>
              <a:rPr lang="de-DE" sz="1400" b="1" i="1" dirty="0" err="1"/>
              <a:t>Ressourcenaustsattungen</a:t>
            </a:r>
            <a:r>
              <a:rPr lang="de-DE" sz="1400" b="1" i="1" dirty="0"/>
              <a:t> der Programme)</a:t>
            </a:r>
          </a:p>
        </p:txBody>
      </p:sp>
      <p:sp>
        <p:nvSpPr>
          <p:cNvPr id="4" name="Oval 3">
            <a:extLst>
              <a:ext uri="{FF2B5EF4-FFF2-40B4-BE49-F238E27FC236}">
                <a16:creationId xmlns:a16="http://schemas.microsoft.com/office/drawing/2014/main" id="{8D41819D-01CF-D343-8AE2-213E76F74CE8}"/>
              </a:ext>
            </a:extLst>
          </p:cNvPr>
          <p:cNvSpPr/>
          <p:nvPr/>
        </p:nvSpPr>
        <p:spPr>
          <a:xfrm>
            <a:off x="4424828" y="68012"/>
            <a:ext cx="6928971" cy="6504238"/>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Oval 4">
            <a:extLst>
              <a:ext uri="{FF2B5EF4-FFF2-40B4-BE49-F238E27FC236}">
                <a16:creationId xmlns:a16="http://schemas.microsoft.com/office/drawing/2014/main" id="{1EA74ADB-E104-D64E-8414-8EDE3D1DCEDE}"/>
              </a:ext>
            </a:extLst>
          </p:cNvPr>
          <p:cNvSpPr/>
          <p:nvPr/>
        </p:nvSpPr>
        <p:spPr>
          <a:xfrm>
            <a:off x="417712" y="1691877"/>
            <a:ext cx="4404545" cy="468193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spc="300" dirty="0">
                <a:solidFill>
                  <a:schemeClr val="tx1"/>
                </a:solidFill>
                <a:latin typeface="+mj-lt"/>
              </a:rPr>
              <a:t>Programme auf Ebene Bund, EDK und Kantone</a:t>
            </a:r>
          </a:p>
        </p:txBody>
      </p:sp>
      <p:sp>
        <p:nvSpPr>
          <p:cNvPr id="6" name="Oval 5">
            <a:extLst>
              <a:ext uri="{FF2B5EF4-FFF2-40B4-BE49-F238E27FC236}">
                <a16:creationId xmlns:a16="http://schemas.microsoft.com/office/drawing/2014/main" id="{F341F416-D075-4040-A8A7-11CBBA959684}"/>
              </a:ext>
            </a:extLst>
          </p:cNvPr>
          <p:cNvSpPr/>
          <p:nvPr/>
        </p:nvSpPr>
        <p:spPr>
          <a:xfrm>
            <a:off x="136327" y="105878"/>
            <a:ext cx="1197374" cy="1168638"/>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Praxisinitiativen</a:t>
            </a:r>
          </a:p>
        </p:txBody>
      </p:sp>
      <p:sp>
        <p:nvSpPr>
          <p:cNvPr id="7" name="Oval 6">
            <a:extLst>
              <a:ext uri="{FF2B5EF4-FFF2-40B4-BE49-F238E27FC236}">
                <a16:creationId xmlns:a16="http://schemas.microsoft.com/office/drawing/2014/main" id="{F8E3B382-6502-2449-88CA-A4D7DE6086A2}"/>
              </a:ext>
            </a:extLst>
          </p:cNvPr>
          <p:cNvSpPr/>
          <p:nvPr/>
        </p:nvSpPr>
        <p:spPr>
          <a:xfrm>
            <a:off x="10987740" y="105878"/>
            <a:ext cx="1151222" cy="939801"/>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WB-Angebote und Impulse</a:t>
            </a:r>
          </a:p>
        </p:txBody>
      </p:sp>
      <p:sp>
        <p:nvSpPr>
          <p:cNvPr id="8" name="Oval 7">
            <a:extLst>
              <a:ext uri="{FF2B5EF4-FFF2-40B4-BE49-F238E27FC236}">
                <a16:creationId xmlns:a16="http://schemas.microsoft.com/office/drawing/2014/main" id="{109CBFB1-064F-4740-BBE2-9FD8719C1FD6}"/>
              </a:ext>
            </a:extLst>
          </p:cNvPr>
          <p:cNvSpPr/>
          <p:nvPr/>
        </p:nvSpPr>
        <p:spPr>
          <a:xfrm>
            <a:off x="10731465" y="5698121"/>
            <a:ext cx="1322071" cy="1054001"/>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Praxisdarstellung Mittelschulen</a:t>
            </a:r>
          </a:p>
        </p:txBody>
      </p:sp>
    </p:spTree>
    <p:extLst>
      <p:ext uri="{BB962C8B-B14F-4D97-AF65-F5344CB8AC3E}">
        <p14:creationId xmlns:p14="http://schemas.microsoft.com/office/powerpoint/2010/main" val="276084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BE64FCFF-31D5-DB44-A741-C7334A09BC2C}"/>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colorTemperature colorTemp="7384"/>
                    </a14:imgEffect>
                    <a14:imgEffect>
                      <a14:brightnessContrast bright="19000"/>
                    </a14:imgEffect>
                  </a14:imgLayer>
                </a14:imgProps>
              </a:ext>
            </a:extLst>
          </a:blip>
          <a:stretch>
            <a:fillRect/>
          </a:stretch>
        </p:blipFill>
        <p:spPr>
          <a:xfrm>
            <a:off x="0" y="0"/>
            <a:ext cx="12192000" cy="6857999"/>
          </a:xfrm>
          <a:prstGeom prst="rect">
            <a:avLst/>
          </a:prstGeom>
        </p:spPr>
      </p:pic>
      <p:sp>
        <p:nvSpPr>
          <p:cNvPr id="2" name="Titel 1">
            <a:extLst>
              <a:ext uri="{FF2B5EF4-FFF2-40B4-BE49-F238E27FC236}">
                <a16:creationId xmlns:a16="http://schemas.microsoft.com/office/drawing/2014/main" id="{8447B63E-D157-4646-918A-49765566B1D3}"/>
              </a:ext>
            </a:extLst>
          </p:cNvPr>
          <p:cNvSpPr>
            <a:spLocks noGrp="1"/>
          </p:cNvSpPr>
          <p:nvPr>
            <p:ph type="title"/>
          </p:nvPr>
        </p:nvSpPr>
        <p:spPr>
          <a:xfrm>
            <a:off x="4752974" y="3163887"/>
            <a:ext cx="3114675" cy="369888"/>
          </a:xfrm>
        </p:spPr>
        <p:txBody>
          <a:bodyPr>
            <a:noAutofit/>
          </a:bodyPr>
          <a:lstStyle/>
          <a:p>
            <a:r>
              <a:rPr lang="de-DE" sz="2400" dirty="0"/>
              <a:t>Ein</a:t>
            </a:r>
            <a:r>
              <a:rPr lang="de-DE" sz="2400" b="1" i="1" dirty="0">
                <a:solidFill>
                  <a:schemeClr val="bg1"/>
                </a:solidFill>
                <a:highlight>
                  <a:srgbClr val="000000"/>
                </a:highlight>
              </a:rPr>
              <a:t>B</a:t>
            </a:r>
            <a:r>
              <a:rPr lang="de-DE" sz="2400" dirty="0"/>
              <a:t>lick_2020</a:t>
            </a:r>
            <a:br>
              <a:rPr lang="de-DE" sz="2400" dirty="0"/>
            </a:br>
            <a:br>
              <a:rPr lang="de-DE" sz="2400" dirty="0"/>
            </a:br>
            <a:endParaRPr lang="de-DE" sz="2400" dirty="0"/>
          </a:p>
        </p:txBody>
      </p:sp>
      <p:sp>
        <p:nvSpPr>
          <p:cNvPr id="4" name="Oval 3">
            <a:extLst>
              <a:ext uri="{FF2B5EF4-FFF2-40B4-BE49-F238E27FC236}">
                <a16:creationId xmlns:a16="http://schemas.microsoft.com/office/drawing/2014/main" id="{8D41819D-01CF-D343-8AE2-213E76F74CE8}"/>
              </a:ext>
            </a:extLst>
          </p:cNvPr>
          <p:cNvSpPr/>
          <p:nvPr/>
        </p:nvSpPr>
        <p:spPr>
          <a:xfrm>
            <a:off x="3829050" y="1463675"/>
            <a:ext cx="4533900" cy="4090987"/>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Oval 4">
            <a:extLst>
              <a:ext uri="{FF2B5EF4-FFF2-40B4-BE49-F238E27FC236}">
                <a16:creationId xmlns:a16="http://schemas.microsoft.com/office/drawing/2014/main" id="{1EA74ADB-E104-D64E-8414-8EDE3D1DCEDE}"/>
              </a:ext>
            </a:extLst>
          </p:cNvPr>
          <p:cNvSpPr/>
          <p:nvPr/>
        </p:nvSpPr>
        <p:spPr>
          <a:xfrm>
            <a:off x="457200" y="4076700"/>
            <a:ext cx="2409825" cy="233600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Programme auf Ebene Bund, EDK und Kantone</a:t>
            </a:r>
          </a:p>
        </p:txBody>
      </p:sp>
      <p:sp>
        <p:nvSpPr>
          <p:cNvPr id="6" name="Oval 5">
            <a:extLst>
              <a:ext uri="{FF2B5EF4-FFF2-40B4-BE49-F238E27FC236}">
                <a16:creationId xmlns:a16="http://schemas.microsoft.com/office/drawing/2014/main" id="{F341F416-D075-4040-A8A7-11CBBA959684}"/>
              </a:ext>
            </a:extLst>
          </p:cNvPr>
          <p:cNvSpPr/>
          <p:nvPr/>
        </p:nvSpPr>
        <p:spPr>
          <a:xfrm>
            <a:off x="938212" y="295672"/>
            <a:ext cx="2409825" cy="233600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Praxisinitiativen</a:t>
            </a:r>
          </a:p>
        </p:txBody>
      </p:sp>
      <p:sp>
        <p:nvSpPr>
          <p:cNvPr id="7" name="Oval 6">
            <a:extLst>
              <a:ext uri="{FF2B5EF4-FFF2-40B4-BE49-F238E27FC236}">
                <a16:creationId xmlns:a16="http://schemas.microsoft.com/office/drawing/2014/main" id="{F8E3B382-6502-2449-88CA-A4D7DE6086A2}"/>
              </a:ext>
            </a:extLst>
          </p:cNvPr>
          <p:cNvSpPr/>
          <p:nvPr/>
        </p:nvSpPr>
        <p:spPr>
          <a:xfrm>
            <a:off x="8924925" y="295672"/>
            <a:ext cx="2409825" cy="233600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WB-Angebote</a:t>
            </a:r>
          </a:p>
        </p:txBody>
      </p:sp>
      <p:sp>
        <p:nvSpPr>
          <p:cNvPr id="8" name="Oval 7">
            <a:extLst>
              <a:ext uri="{FF2B5EF4-FFF2-40B4-BE49-F238E27FC236}">
                <a16:creationId xmlns:a16="http://schemas.microsoft.com/office/drawing/2014/main" id="{109CBFB1-064F-4740-BBE2-9FD8719C1FD6}"/>
              </a:ext>
            </a:extLst>
          </p:cNvPr>
          <p:cNvSpPr/>
          <p:nvPr/>
        </p:nvSpPr>
        <p:spPr>
          <a:xfrm>
            <a:off x="9048751" y="4214020"/>
            <a:ext cx="2514600" cy="2336006"/>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Praxisdarstellung Mittelschulen</a:t>
            </a:r>
          </a:p>
        </p:txBody>
      </p:sp>
      <p:cxnSp>
        <p:nvCxnSpPr>
          <p:cNvPr id="11" name="Gekrümmte Verbindung 10">
            <a:extLst>
              <a:ext uri="{FF2B5EF4-FFF2-40B4-BE49-F238E27FC236}">
                <a16:creationId xmlns:a16="http://schemas.microsoft.com/office/drawing/2014/main" id="{C72B2498-F8DD-B74C-BC8A-E3373A1866E1}"/>
              </a:ext>
            </a:extLst>
          </p:cNvPr>
          <p:cNvCxnSpPr>
            <a:cxnSpLocks/>
            <a:stCxn id="5" idx="6"/>
          </p:cNvCxnSpPr>
          <p:nvPr/>
        </p:nvCxnSpPr>
        <p:spPr>
          <a:xfrm flipV="1">
            <a:off x="2867025" y="4226323"/>
            <a:ext cx="1066800" cy="1018380"/>
          </a:xfrm>
          <a:prstGeom prst="curvedConnector3">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Gekrümmte Verbindung 13">
            <a:extLst>
              <a:ext uri="{FF2B5EF4-FFF2-40B4-BE49-F238E27FC236}">
                <a16:creationId xmlns:a16="http://schemas.microsoft.com/office/drawing/2014/main" id="{0D717C99-CC5C-654B-9789-59443FAA8A98}"/>
              </a:ext>
            </a:extLst>
          </p:cNvPr>
          <p:cNvCxnSpPr>
            <a:cxnSpLocks/>
            <a:endCxn id="4" idx="1"/>
          </p:cNvCxnSpPr>
          <p:nvPr/>
        </p:nvCxnSpPr>
        <p:spPr>
          <a:xfrm>
            <a:off x="3295650" y="1691878"/>
            <a:ext cx="1197374" cy="370908"/>
          </a:xfrm>
          <a:prstGeom prst="curvedConnector4">
            <a:avLst>
              <a:gd name="adj1" fmla="val 22274"/>
              <a:gd name="adj2" fmla="val -123158"/>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Gekrümmte Verbindung 15">
            <a:extLst>
              <a:ext uri="{FF2B5EF4-FFF2-40B4-BE49-F238E27FC236}">
                <a16:creationId xmlns:a16="http://schemas.microsoft.com/office/drawing/2014/main" id="{1C14D5DB-1465-E24F-84BA-41C702500C21}"/>
              </a:ext>
            </a:extLst>
          </p:cNvPr>
          <p:cNvCxnSpPr>
            <a:cxnSpLocks/>
          </p:cNvCxnSpPr>
          <p:nvPr/>
        </p:nvCxnSpPr>
        <p:spPr>
          <a:xfrm flipV="1">
            <a:off x="7858125" y="1143000"/>
            <a:ext cx="1066800" cy="1018380"/>
          </a:xfrm>
          <a:prstGeom prst="curvedConnector3">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Gekrümmte Verbindung 16">
            <a:extLst>
              <a:ext uri="{FF2B5EF4-FFF2-40B4-BE49-F238E27FC236}">
                <a16:creationId xmlns:a16="http://schemas.microsoft.com/office/drawing/2014/main" id="{D32EE25A-8E42-DC45-B27E-C4255F943098}"/>
              </a:ext>
            </a:extLst>
          </p:cNvPr>
          <p:cNvCxnSpPr>
            <a:cxnSpLocks/>
          </p:cNvCxnSpPr>
          <p:nvPr/>
        </p:nvCxnSpPr>
        <p:spPr>
          <a:xfrm rot="16200000" flipH="1">
            <a:off x="8157569" y="4314628"/>
            <a:ext cx="991790" cy="790574"/>
          </a:xfrm>
          <a:prstGeom prst="curvedConnector3">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42565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Words>
  <Application>Microsoft Macintosh PowerPoint</Application>
  <PresentationFormat>Breitbild</PresentationFormat>
  <Paragraphs>19</Paragraphs>
  <Slides>4</Slides>
  <Notes>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vt:i4>
      </vt:variant>
    </vt:vector>
  </HeadingPairs>
  <TitlesOfParts>
    <vt:vector size="8" baseType="lpstr">
      <vt:lpstr>Arial</vt:lpstr>
      <vt:lpstr>Calibri</vt:lpstr>
      <vt:lpstr>Calibri Light</vt:lpstr>
      <vt:lpstr>Office</vt:lpstr>
      <vt:lpstr>Informatische Bildung: EinBlick_2020</vt:lpstr>
      <vt:lpstr>EinBlick_2020  Welche Programme wurden von Politik und Bildungsverwaltung beschlossen?  Wo zeigen PraktikerInnen Lösungswege auf?  Welche Weiterbildungsangebote stehen den Lehrpersonen und Schulleitungen zur Verfügung?  Wie kommunizieren Schulen ihren Transformationsprozess?</vt:lpstr>
      <vt:lpstr>EinBlick_2020    Einblicke in die Programme  (hier finden Sie eine Auswahl von Grundsatzdokumenten zu den Programmen zur Digitalen Transformation in der Bildung) Welche Ziele werden formuliert? (hier finden Sie eine Grobauswertung der Zielsetzungen der Programme) Welche Zuständigkeiten werden welchen Akteuren zugeordnet? (hier finden Sie eine Grobauswertung über die Aufgabenverteilung in den Transformationsprozessen) Was ist der Zeitplan? (hier finden Sie Angaben zu den Zeitplänen für die Umsetzung der Programme?) Welche Ressourcen werden genannt? (hier finden Sie eine Grobauswertung über die Ressourcenaustsattungen der Programme)</vt:lpstr>
      <vt:lpstr>EinBlick_2020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Informatische Bildung: Schlaglicht 2020 auf Stufe Sek. II</dc:title>
  <dc:creator>Michael Meyrat</dc:creator>
  <cp:lastModifiedBy>Michael Meyrat</cp:lastModifiedBy>
  <cp:revision>10</cp:revision>
  <dcterms:created xsi:type="dcterms:W3CDTF">2020-01-09T08:42:48Z</dcterms:created>
  <dcterms:modified xsi:type="dcterms:W3CDTF">2020-01-09T12:58:02Z</dcterms:modified>
</cp:coreProperties>
</file>