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6"/>
  </p:notesMasterIdLst>
  <p:handoutMasterIdLst>
    <p:handoutMasterId r:id="rId37"/>
  </p:handoutMasterIdLst>
  <p:sldIdLst>
    <p:sldId id="299" r:id="rId5"/>
    <p:sldId id="494" r:id="rId6"/>
    <p:sldId id="497" r:id="rId7"/>
    <p:sldId id="499" r:id="rId8"/>
    <p:sldId id="502" r:id="rId9"/>
    <p:sldId id="508" r:id="rId10"/>
    <p:sldId id="509" r:id="rId11"/>
    <p:sldId id="505" r:id="rId12"/>
    <p:sldId id="498" r:id="rId13"/>
    <p:sldId id="1021" r:id="rId14"/>
    <p:sldId id="485" r:id="rId15"/>
    <p:sldId id="511" r:id="rId16"/>
    <p:sldId id="512" r:id="rId17"/>
    <p:sldId id="483" r:id="rId18"/>
    <p:sldId id="492" r:id="rId19"/>
    <p:sldId id="1022" r:id="rId20"/>
    <p:sldId id="1018" r:id="rId21"/>
    <p:sldId id="1014" r:id="rId22"/>
    <p:sldId id="1019" r:id="rId23"/>
    <p:sldId id="1020" r:id="rId24"/>
    <p:sldId id="1012" r:id="rId25"/>
    <p:sldId id="1013" r:id="rId26"/>
    <p:sldId id="1015" r:id="rId27"/>
    <p:sldId id="265" r:id="rId28"/>
    <p:sldId id="266" r:id="rId29"/>
    <p:sldId id="267" r:id="rId30"/>
    <p:sldId id="514" r:id="rId31"/>
    <p:sldId id="303" r:id="rId32"/>
    <p:sldId id="513" r:id="rId33"/>
    <p:sldId id="496" r:id="rId34"/>
    <p:sldId id="309" r:id="rId3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EA2287AC-C3FF-F244-9FB1-4569DB42B024}">
          <p14:sldIdLst>
            <p14:sldId id="299"/>
            <p14:sldId id="494"/>
          </p14:sldIdLst>
        </p14:section>
        <p14:section name="Projekt E-Inclusion" id="{26432863-30BA-6747-A571-8B90C2A43944}">
          <p14:sldIdLst>
            <p14:sldId id="497"/>
            <p14:sldId id="499"/>
            <p14:sldId id="502"/>
            <p14:sldId id="508"/>
            <p14:sldId id="509"/>
            <p14:sldId id="505"/>
          </p14:sldIdLst>
        </p14:section>
        <p14:section name="Resultate" id="{7F5E12CC-5825-6344-B367-6F79B59ABA6D}">
          <p14:sldIdLst>
            <p14:sldId id="498"/>
            <p14:sldId id="1021"/>
            <p14:sldId id="485"/>
            <p14:sldId id="511"/>
            <p14:sldId id="512"/>
            <p14:sldId id="483"/>
            <p14:sldId id="492"/>
            <p14:sldId id="1022"/>
            <p14:sldId id="1018"/>
            <p14:sldId id="1014"/>
            <p14:sldId id="1019"/>
            <p14:sldId id="1020"/>
            <p14:sldId id="1012"/>
            <p14:sldId id="1013"/>
            <p14:sldId id="1015"/>
            <p14:sldId id="265"/>
            <p14:sldId id="266"/>
            <p14:sldId id="267"/>
            <p14:sldId id="514"/>
            <p14:sldId id="303"/>
            <p14:sldId id="513"/>
          </p14:sldIdLst>
        </p14:section>
        <p14:section name="Empfehlungen" id="{9511CD2F-4CD9-6E48-B31D-F9227DED3D60}">
          <p14:sldIdLst>
            <p14:sldId id="496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E70E"/>
    <a:srgbClr val="B0BCDE"/>
    <a:srgbClr val="F1F3F3"/>
    <a:srgbClr val="E5EAE9"/>
    <a:srgbClr val="E1DBD5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88" autoAdjust="0"/>
    <p:restoredTop sz="67808" autoAdjust="0"/>
  </p:normalViewPr>
  <p:slideViewPr>
    <p:cSldViewPr showGuides="1">
      <p:cViewPr varScale="1">
        <p:scale>
          <a:sx n="76" d="100"/>
          <a:sy n="76" d="100"/>
        </p:scale>
        <p:origin x="1704" y="4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07" d="100"/>
          <a:sy n="107" d="100"/>
        </p:scale>
        <p:origin x="5259" y="6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AC4F5-7C4E-4881-BAA5-3C8447CFA225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6C1585-2688-42E4-BCAB-B110FD3ED0AF}">
      <dgm:prSet/>
      <dgm:spPr/>
      <dgm:t>
        <a:bodyPr/>
        <a:lstStyle/>
        <a:p>
          <a:r>
            <a:rPr lang="en-US" dirty="0" err="1"/>
            <a:t>Berufliche</a:t>
          </a:r>
          <a:r>
            <a:rPr lang="en-US" dirty="0"/>
            <a:t> </a:t>
          </a:r>
          <a:r>
            <a:rPr lang="en-US" dirty="0" err="1"/>
            <a:t>Bildung</a:t>
          </a:r>
          <a:r>
            <a:rPr lang="en-US" dirty="0"/>
            <a:t> </a:t>
          </a:r>
          <a:r>
            <a:rPr lang="en-US" dirty="0" err="1"/>
            <a:t>ist</a:t>
          </a:r>
          <a:r>
            <a:rPr lang="en-US" dirty="0"/>
            <a:t> </a:t>
          </a:r>
          <a:r>
            <a:rPr lang="en-US" dirty="0" err="1"/>
            <a:t>ein</a:t>
          </a:r>
          <a:r>
            <a:rPr lang="en-US" dirty="0"/>
            <a:t> </a:t>
          </a:r>
          <a:r>
            <a:rPr lang="en-US" dirty="0" err="1"/>
            <a:t>Schlüsselfaktor</a:t>
          </a:r>
          <a:r>
            <a:rPr lang="en-US" dirty="0"/>
            <a:t> für die </a:t>
          </a:r>
          <a:r>
            <a:rPr lang="en-US" dirty="0" err="1"/>
            <a:t>Beteiligung</a:t>
          </a:r>
          <a:r>
            <a:rPr lang="en-US" dirty="0"/>
            <a:t> am </a:t>
          </a:r>
          <a:r>
            <a:rPr lang="en-US" dirty="0" err="1"/>
            <a:t>Arbeitsmarkt</a:t>
          </a:r>
          <a:r>
            <a:rPr lang="en-US" dirty="0"/>
            <a:t>.</a:t>
          </a:r>
        </a:p>
      </dgm:t>
    </dgm:pt>
    <dgm:pt modelId="{CCC8D41A-1235-4C9F-A96D-9F214D5A82D8}" type="parTrans" cxnId="{56FDE002-331C-4038-83D3-3030058DAEE7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1E95E934-3086-4876-9327-8EFA188FEA90}" type="sibTrans" cxnId="{56FDE002-331C-4038-83D3-3030058DAEE7}">
      <dgm:prSet/>
      <dgm:spPr/>
      <dgm:t>
        <a:bodyPr/>
        <a:lstStyle/>
        <a:p>
          <a:endParaRPr lang="en-US"/>
        </a:p>
      </dgm:t>
    </dgm:pt>
    <dgm:pt modelId="{A92171AE-56C5-4404-A23E-5BD9812E3F4D}">
      <dgm:prSet/>
      <dgm:spPr/>
      <dgm:t>
        <a:bodyPr/>
        <a:lstStyle/>
        <a:p>
          <a:r>
            <a:rPr lang="en-US" dirty="0" err="1"/>
            <a:t>Digitale</a:t>
          </a:r>
          <a:r>
            <a:rPr lang="en-US" dirty="0"/>
            <a:t> </a:t>
          </a:r>
          <a:r>
            <a:rPr lang="en-US" dirty="0" err="1"/>
            <a:t>Technologien</a:t>
          </a:r>
          <a:r>
            <a:rPr lang="en-US" dirty="0"/>
            <a:t> </a:t>
          </a:r>
          <a:r>
            <a:rPr lang="en-US" dirty="0" err="1"/>
            <a:t>vereinfachen</a:t>
          </a:r>
          <a:r>
            <a:rPr lang="en-US" dirty="0"/>
            <a:t> den </a:t>
          </a:r>
          <a:r>
            <a:rPr lang="en-US" dirty="0" err="1"/>
            <a:t>Zugang</a:t>
          </a:r>
          <a:r>
            <a:rPr lang="en-US" dirty="0"/>
            <a:t> </a:t>
          </a:r>
          <a:r>
            <a:rPr lang="en-US" dirty="0" err="1"/>
            <a:t>zu</a:t>
          </a:r>
          <a:r>
            <a:rPr lang="en-US" dirty="0"/>
            <a:t> </a:t>
          </a:r>
          <a:r>
            <a:rPr lang="en-US" dirty="0" err="1"/>
            <a:t>Qualifikationen</a:t>
          </a:r>
          <a:r>
            <a:rPr lang="en-US" dirty="0"/>
            <a:t> und </a:t>
          </a:r>
          <a:r>
            <a:rPr lang="en-US" dirty="0" err="1"/>
            <a:t>zu</a:t>
          </a:r>
          <a:r>
            <a:rPr lang="en-US" dirty="0"/>
            <a:t> </a:t>
          </a:r>
          <a:r>
            <a:rPr lang="en-US" dirty="0" err="1"/>
            <a:t>lebenslangem</a:t>
          </a:r>
          <a:r>
            <a:rPr lang="en-US" dirty="0"/>
            <a:t> </a:t>
          </a:r>
          <a:r>
            <a:rPr lang="en-US" dirty="0" err="1"/>
            <a:t>Lernen</a:t>
          </a:r>
          <a:r>
            <a:rPr lang="en-US" dirty="0"/>
            <a:t> (</a:t>
          </a:r>
          <a:r>
            <a:rPr lang="en-US" dirty="0" err="1"/>
            <a:t>Hümbelin</a:t>
          </a:r>
          <a:r>
            <a:rPr lang="en-US" dirty="0"/>
            <a:t> et al 2019, Engels 2019, van der </a:t>
          </a:r>
          <a:r>
            <a:rPr lang="en-US" dirty="0" err="1"/>
            <a:t>Vlies</a:t>
          </a:r>
          <a:r>
            <a:rPr lang="en-US" dirty="0"/>
            <a:t> 2020). Dies gilt </a:t>
          </a:r>
          <a:r>
            <a:rPr lang="en-US" dirty="0" err="1"/>
            <a:t>auch</a:t>
          </a:r>
          <a:r>
            <a:rPr lang="en-US" dirty="0"/>
            <a:t> für </a:t>
          </a:r>
          <a:r>
            <a:rPr lang="en-US" dirty="0" err="1"/>
            <a:t>MmB</a:t>
          </a:r>
          <a:r>
            <a:rPr lang="en-US" dirty="0"/>
            <a:t>. </a:t>
          </a:r>
        </a:p>
      </dgm:t>
    </dgm:pt>
    <dgm:pt modelId="{9A436C43-1746-4C77-94EA-70A64B53E91D}" type="parTrans" cxnId="{80FF3A7B-639E-4A22-B931-47D6E6CD0928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C67CB1C4-5FDA-4686-900B-348C9C056855}" type="sibTrans" cxnId="{80FF3A7B-639E-4A22-B931-47D6E6CD0928}">
      <dgm:prSet/>
      <dgm:spPr/>
      <dgm:t>
        <a:bodyPr/>
        <a:lstStyle/>
        <a:p>
          <a:endParaRPr lang="en-US"/>
        </a:p>
      </dgm:t>
    </dgm:pt>
    <dgm:pt modelId="{DD1F9862-5414-4E24-98CB-793F9E8FDD4B}">
      <dgm:prSet/>
      <dgm:spPr/>
      <dgm:t>
        <a:bodyPr/>
        <a:lstStyle/>
        <a:p>
          <a:r>
            <a:rPr lang="en-US" dirty="0"/>
            <a:t>Das </a:t>
          </a:r>
          <a:r>
            <a:rPr lang="en-US" dirty="0" err="1"/>
            <a:t>Vorhandensein</a:t>
          </a:r>
          <a:r>
            <a:rPr lang="en-US" dirty="0"/>
            <a:t> </a:t>
          </a:r>
          <a:r>
            <a:rPr lang="en-US" dirty="0" err="1"/>
            <a:t>digitaler</a:t>
          </a:r>
          <a:r>
            <a:rPr lang="en-US" dirty="0"/>
            <a:t> </a:t>
          </a:r>
          <a:r>
            <a:rPr lang="en-US" dirty="0" err="1"/>
            <a:t>Technologien</a:t>
          </a:r>
          <a:r>
            <a:rPr lang="en-US" dirty="0"/>
            <a:t> </a:t>
          </a:r>
          <a:r>
            <a:rPr lang="en-US" dirty="0" err="1"/>
            <a:t>alleine</a:t>
          </a:r>
          <a:r>
            <a:rPr lang="en-US" dirty="0"/>
            <a:t> </a:t>
          </a:r>
          <a:r>
            <a:rPr lang="en-US" dirty="0" err="1"/>
            <a:t>garantiert</a:t>
          </a:r>
          <a:r>
            <a:rPr lang="en-US" dirty="0"/>
            <a:t> </a:t>
          </a:r>
          <a:r>
            <a:rPr lang="en-US" dirty="0" err="1"/>
            <a:t>noch</a:t>
          </a:r>
          <a:r>
            <a:rPr lang="en-US" dirty="0"/>
            <a:t> </a:t>
          </a:r>
          <a:r>
            <a:rPr lang="en-US" dirty="0" err="1"/>
            <a:t>nicht</a:t>
          </a:r>
          <a:r>
            <a:rPr lang="en-US" dirty="0"/>
            <a:t> die </a:t>
          </a:r>
          <a:r>
            <a:rPr lang="en-US" dirty="0" err="1"/>
            <a:t>digitale</a:t>
          </a:r>
          <a:r>
            <a:rPr lang="en-US" dirty="0"/>
            <a:t> </a:t>
          </a:r>
          <a:r>
            <a:rPr lang="en-US" dirty="0" err="1"/>
            <a:t>Teilhabe</a:t>
          </a:r>
          <a:r>
            <a:rPr lang="en-US" dirty="0"/>
            <a:t> (ITU 2013). </a:t>
          </a:r>
        </a:p>
      </dgm:t>
    </dgm:pt>
    <dgm:pt modelId="{8F38F39A-1649-478E-89A5-11EF65AEF5E6}" type="parTrans" cxnId="{7C1EADAF-D820-41D9-AB2B-2512D4B4AA79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35ACEE2B-5B3A-4E64-A282-71528EC2971E}" type="sibTrans" cxnId="{7C1EADAF-D820-41D9-AB2B-2512D4B4AA79}">
      <dgm:prSet/>
      <dgm:spPr/>
      <dgm:t>
        <a:bodyPr/>
        <a:lstStyle/>
        <a:p>
          <a:endParaRPr lang="en-US"/>
        </a:p>
      </dgm:t>
    </dgm:pt>
    <dgm:pt modelId="{55A351E9-44E0-0A41-B223-18A394B55F21}" type="pres">
      <dgm:prSet presAssocID="{BD7AC4F5-7C4E-4881-BAA5-3C8447CFA22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1D8FAD-24E6-2741-B4B2-E90A231745C8}" type="pres">
      <dgm:prSet presAssocID="{0F6C1585-2688-42E4-BCAB-B110FD3ED0AF}" presName="hierRoot1" presStyleCnt="0"/>
      <dgm:spPr/>
    </dgm:pt>
    <dgm:pt modelId="{42818531-9FD1-114C-821A-248AC517FD0D}" type="pres">
      <dgm:prSet presAssocID="{0F6C1585-2688-42E4-BCAB-B110FD3ED0AF}" presName="composite" presStyleCnt="0"/>
      <dgm:spPr/>
    </dgm:pt>
    <dgm:pt modelId="{92D8B7C9-D883-1B47-BF09-A46259410CA0}" type="pres">
      <dgm:prSet presAssocID="{0F6C1585-2688-42E4-BCAB-B110FD3ED0AF}" presName="background" presStyleLbl="node0" presStyleIdx="0" presStyleCnt="3"/>
      <dgm:spPr>
        <a:solidFill>
          <a:srgbClr val="FDE70E"/>
        </a:solidFill>
      </dgm:spPr>
    </dgm:pt>
    <dgm:pt modelId="{16FF1A10-A4CB-2D41-896E-2430B696B933}" type="pres">
      <dgm:prSet presAssocID="{0F6C1585-2688-42E4-BCAB-B110FD3ED0AF}" presName="text" presStyleLbl="fgAcc0" presStyleIdx="0" presStyleCnt="3">
        <dgm:presLayoutVars>
          <dgm:chPref val="3"/>
        </dgm:presLayoutVars>
      </dgm:prSet>
      <dgm:spPr/>
    </dgm:pt>
    <dgm:pt modelId="{F6A735E1-B609-6D41-A743-B2728F0131AB}" type="pres">
      <dgm:prSet presAssocID="{0F6C1585-2688-42E4-BCAB-B110FD3ED0AF}" presName="hierChild2" presStyleCnt="0"/>
      <dgm:spPr/>
    </dgm:pt>
    <dgm:pt modelId="{21720ECA-BB68-784D-9ECD-6E90E04AE717}" type="pres">
      <dgm:prSet presAssocID="{A92171AE-56C5-4404-A23E-5BD9812E3F4D}" presName="hierRoot1" presStyleCnt="0"/>
      <dgm:spPr/>
    </dgm:pt>
    <dgm:pt modelId="{8E1FFF5C-ABCF-5447-9F87-2A225BE55801}" type="pres">
      <dgm:prSet presAssocID="{A92171AE-56C5-4404-A23E-5BD9812E3F4D}" presName="composite" presStyleCnt="0"/>
      <dgm:spPr/>
    </dgm:pt>
    <dgm:pt modelId="{E77957A9-3689-084B-B108-3ADC7A73220C}" type="pres">
      <dgm:prSet presAssocID="{A92171AE-56C5-4404-A23E-5BD9812E3F4D}" presName="background" presStyleLbl="node0" presStyleIdx="1" presStyleCnt="3"/>
      <dgm:spPr>
        <a:solidFill>
          <a:srgbClr val="FDE70E"/>
        </a:solidFill>
      </dgm:spPr>
    </dgm:pt>
    <dgm:pt modelId="{88896A1F-C928-7C46-8E94-7677B977D857}" type="pres">
      <dgm:prSet presAssocID="{A92171AE-56C5-4404-A23E-5BD9812E3F4D}" presName="text" presStyleLbl="fgAcc0" presStyleIdx="1" presStyleCnt="3">
        <dgm:presLayoutVars>
          <dgm:chPref val="3"/>
        </dgm:presLayoutVars>
      </dgm:prSet>
      <dgm:spPr/>
    </dgm:pt>
    <dgm:pt modelId="{18763F66-D149-1846-9A91-5A5C369ACF88}" type="pres">
      <dgm:prSet presAssocID="{A92171AE-56C5-4404-A23E-5BD9812E3F4D}" presName="hierChild2" presStyleCnt="0"/>
      <dgm:spPr/>
    </dgm:pt>
    <dgm:pt modelId="{8B31E1A7-7E4E-3A40-8F22-F98802CEC02A}" type="pres">
      <dgm:prSet presAssocID="{DD1F9862-5414-4E24-98CB-793F9E8FDD4B}" presName="hierRoot1" presStyleCnt="0"/>
      <dgm:spPr/>
    </dgm:pt>
    <dgm:pt modelId="{66A7DEDE-563B-0547-9BD6-6649D039D625}" type="pres">
      <dgm:prSet presAssocID="{DD1F9862-5414-4E24-98CB-793F9E8FDD4B}" presName="composite" presStyleCnt="0"/>
      <dgm:spPr/>
    </dgm:pt>
    <dgm:pt modelId="{302F2A32-EE8F-8648-819D-BFBC91DCFF62}" type="pres">
      <dgm:prSet presAssocID="{DD1F9862-5414-4E24-98CB-793F9E8FDD4B}" presName="background" presStyleLbl="node0" presStyleIdx="2" presStyleCnt="3"/>
      <dgm:spPr>
        <a:solidFill>
          <a:srgbClr val="FDE70E"/>
        </a:solidFill>
      </dgm:spPr>
    </dgm:pt>
    <dgm:pt modelId="{08BDD556-B11F-1541-B59E-75E3F8AE0908}" type="pres">
      <dgm:prSet presAssocID="{DD1F9862-5414-4E24-98CB-793F9E8FDD4B}" presName="text" presStyleLbl="fgAcc0" presStyleIdx="2" presStyleCnt="3">
        <dgm:presLayoutVars>
          <dgm:chPref val="3"/>
        </dgm:presLayoutVars>
      </dgm:prSet>
      <dgm:spPr/>
    </dgm:pt>
    <dgm:pt modelId="{CBFB8B5B-0825-E64F-B651-C6111FD742AB}" type="pres">
      <dgm:prSet presAssocID="{DD1F9862-5414-4E24-98CB-793F9E8FDD4B}" presName="hierChild2" presStyleCnt="0"/>
      <dgm:spPr/>
    </dgm:pt>
  </dgm:ptLst>
  <dgm:cxnLst>
    <dgm:cxn modelId="{56FDE002-331C-4038-83D3-3030058DAEE7}" srcId="{BD7AC4F5-7C4E-4881-BAA5-3C8447CFA225}" destId="{0F6C1585-2688-42E4-BCAB-B110FD3ED0AF}" srcOrd="0" destOrd="0" parTransId="{CCC8D41A-1235-4C9F-A96D-9F214D5A82D8}" sibTransId="{1E95E934-3086-4876-9327-8EFA188FEA90}"/>
    <dgm:cxn modelId="{A7DED963-EFA2-F044-B05B-345B038970A2}" type="presOf" srcId="{BD7AC4F5-7C4E-4881-BAA5-3C8447CFA225}" destId="{55A351E9-44E0-0A41-B223-18A394B55F21}" srcOrd="0" destOrd="0" presId="urn:microsoft.com/office/officeart/2005/8/layout/hierarchy1"/>
    <dgm:cxn modelId="{80FF3A7B-639E-4A22-B931-47D6E6CD0928}" srcId="{BD7AC4F5-7C4E-4881-BAA5-3C8447CFA225}" destId="{A92171AE-56C5-4404-A23E-5BD9812E3F4D}" srcOrd="1" destOrd="0" parTransId="{9A436C43-1746-4C77-94EA-70A64B53E91D}" sibTransId="{C67CB1C4-5FDA-4686-900B-348C9C056855}"/>
    <dgm:cxn modelId="{BD023B9D-8A59-9243-8A3C-26E837ADBB81}" type="presOf" srcId="{0F6C1585-2688-42E4-BCAB-B110FD3ED0AF}" destId="{16FF1A10-A4CB-2D41-896E-2430B696B933}" srcOrd="0" destOrd="0" presId="urn:microsoft.com/office/officeart/2005/8/layout/hierarchy1"/>
    <dgm:cxn modelId="{5D0B33A0-5D5B-C749-88E1-438AFECD8717}" type="presOf" srcId="{A92171AE-56C5-4404-A23E-5BD9812E3F4D}" destId="{88896A1F-C928-7C46-8E94-7677B977D857}" srcOrd="0" destOrd="0" presId="urn:microsoft.com/office/officeart/2005/8/layout/hierarchy1"/>
    <dgm:cxn modelId="{7C1EADAF-D820-41D9-AB2B-2512D4B4AA79}" srcId="{BD7AC4F5-7C4E-4881-BAA5-3C8447CFA225}" destId="{DD1F9862-5414-4E24-98CB-793F9E8FDD4B}" srcOrd="2" destOrd="0" parTransId="{8F38F39A-1649-478E-89A5-11EF65AEF5E6}" sibTransId="{35ACEE2B-5B3A-4E64-A282-71528EC2971E}"/>
    <dgm:cxn modelId="{D01C46EF-FFE7-2940-864D-8E6293FA8FBC}" type="presOf" srcId="{DD1F9862-5414-4E24-98CB-793F9E8FDD4B}" destId="{08BDD556-B11F-1541-B59E-75E3F8AE0908}" srcOrd="0" destOrd="0" presId="urn:microsoft.com/office/officeart/2005/8/layout/hierarchy1"/>
    <dgm:cxn modelId="{21806433-892F-7042-B7C2-74AEA5BA44FE}" type="presParOf" srcId="{55A351E9-44E0-0A41-B223-18A394B55F21}" destId="{0D1D8FAD-24E6-2741-B4B2-E90A231745C8}" srcOrd="0" destOrd="0" presId="urn:microsoft.com/office/officeart/2005/8/layout/hierarchy1"/>
    <dgm:cxn modelId="{BE837931-0241-4A44-9595-2182A0B9E725}" type="presParOf" srcId="{0D1D8FAD-24E6-2741-B4B2-E90A231745C8}" destId="{42818531-9FD1-114C-821A-248AC517FD0D}" srcOrd="0" destOrd="0" presId="urn:microsoft.com/office/officeart/2005/8/layout/hierarchy1"/>
    <dgm:cxn modelId="{F8318A15-C28D-F347-B191-392DB34A6436}" type="presParOf" srcId="{42818531-9FD1-114C-821A-248AC517FD0D}" destId="{92D8B7C9-D883-1B47-BF09-A46259410CA0}" srcOrd="0" destOrd="0" presId="urn:microsoft.com/office/officeart/2005/8/layout/hierarchy1"/>
    <dgm:cxn modelId="{A4D1A15A-3033-9C4F-8F40-F919856F370F}" type="presParOf" srcId="{42818531-9FD1-114C-821A-248AC517FD0D}" destId="{16FF1A10-A4CB-2D41-896E-2430B696B933}" srcOrd="1" destOrd="0" presId="urn:microsoft.com/office/officeart/2005/8/layout/hierarchy1"/>
    <dgm:cxn modelId="{AA8E41BB-083C-4746-99E2-84507AFAD09E}" type="presParOf" srcId="{0D1D8FAD-24E6-2741-B4B2-E90A231745C8}" destId="{F6A735E1-B609-6D41-A743-B2728F0131AB}" srcOrd="1" destOrd="0" presId="urn:microsoft.com/office/officeart/2005/8/layout/hierarchy1"/>
    <dgm:cxn modelId="{9846628D-C6F5-6E43-ABD1-F0E6BA112684}" type="presParOf" srcId="{55A351E9-44E0-0A41-B223-18A394B55F21}" destId="{21720ECA-BB68-784D-9ECD-6E90E04AE717}" srcOrd="1" destOrd="0" presId="urn:microsoft.com/office/officeart/2005/8/layout/hierarchy1"/>
    <dgm:cxn modelId="{2EC14188-52F2-B341-9FC4-705DD97C3113}" type="presParOf" srcId="{21720ECA-BB68-784D-9ECD-6E90E04AE717}" destId="{8E1FFF5C-ABCF-5447-9F87-2A225BE55801}" srcOrd="0" destOrd="0" presId="urn:microsoft.com/office/officeart/2005/8/layout/hierarchy1"/>
    <dgm:cxn modelId="{57B8A813-B1D8-4D48-8E2D-F4A33552741A}" type="presParOf" srcId="{8E1FFF5C-ABCF-5447-9F87-2A225BE55801}" destId="{E77957A9-3689-084B-B108-3ADC7A73220C}" srcOrd="0" destOrd="0" presId="urn:microsoft.com/office/officeart/2005/8/layout/hierarchy1"/>
    <dgm:cxn modelId="{E877D941-9806-9944-9F06-AFC0087CF617}" type="presParOf" srcId="{8E1FFF5C-ABCF-5447-9F87-2A225BE55801}" destId="{88896A1F-C928-7C46-8E94-7677B977D857}" srcOrd="1" destOrd="0" presId="urn:microsoft.com/office/officeart/2005/8/layout/hierarchy1"/>
    <dgm:cxn modelId="{C2CE3EFA-A47B-7E41-B887-73E0DD265A33}" type="presParOf" srcId="{21720ECA-BB68-784D-9ECD-6E90E04AE717}" destId="{18763F66-D149-1846-9A91-5A5C369ACF88}" srcOrd="1" destOrd="0" presId="urn:microsoft.com/office/officeart/2005/8/layout/hierarchy1"/>
    <dgm:cxn modelId="{59694927-218B-F043-8FF9-112931E371C0}" type="presParOf" srcId="{55A351E9-44E0-0A41-B223-18A394B55F21}" destId="{8B31E1A7-7E4E-3A40-8F22-F98802CEC02A}" srcOrd="2" destOrd="0" presId="urn:microsoft.com/office/officeart/2005/8/layout/hierarchy1"/>
    <dgm:cxn modelId="{EA62DC9F-F733-D246-B79E-2ED93EB22DF0}" type="presParOf" srcId="{8B31E1A7-7E4E-3A40-8F22-F98802CEC02A}" destId="{66A7DEDE-563B-0547-9BD6-6649D039D625}" srcOrd="0" destOrd="0" presId="urn:microsoft.com/office/officeart/2005/8/layout/hierarchy1"/>
    <dgm:cxn modelId="{8DD40C49-1FCC-AC44-9978-9280ABD69DB8}" type="presParOf" srcId="{66A7DEDE-563B-0547-9BD6-6649D039D625}" destId="{302F2A32-EE8F-8648-819D-BFBC91DCFF62}" srcOrd="0" destOrd="0" presId="urn:microsoft.com/office/officeart/2005/8/layout/hierarchy1"/>
    <dgm:cxn modelId="{A5AC9650-F636-FA47-8540-85354BC67853}" type="presParOf" srcId="{66A7DEDE-563B-0547-9BD6-6649D039D625}" destId="{08BDD556-B11F-1541-B59E-75E3F8AE0908}" srcOrd="1" destOrd="0" presId="urn:microsoft.com/office/officeart/2005/8/layout/hierarchy1"/>
    <dgm:cxn modelId="{70D4DF4C-5557-D147-9EE9-A7D381B0B88F}" type="presParOf" srcId="{8B31E1A7-7E4E-3A40-8F22-F98802CEC02A}" destId="{CBFB8B5B-0825-E64F-B651-C6111FD742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03BBDE-5A03-B947-8640-0C1AE0BBA7AB}" type="doc">
      <dgm:prSet loTypeId="urn:microsoft.com/office/officeart/2005/8/layout/venn1" loCatId="" qsTypeId="urn:microsoft.com/office/officeart/2005/8/quickstyle/simple1" qsCatId="simple" csTypeId="urn:microsoft.com/office/officeart/2005/8/colors/colorful1" csCatId="colorful" phldr="1"/>
      <dgm:spPr/>
    </dgm:pt>
    <dgm:pt modelId="{04C850BE-72DF-D849-B805-0E774737F62C}">
      <dgm:prSet phldrT="[Text]"/>
      <dgm:spPr/>
      <dgm:t>
        <a:bodyPr/>
        <a:lstStyle/>
        <a:p>
          <a:r>
            <a:rPr lang="de-DE" dirty="0"/>
            <a:t>Digitalisierung</a:t>
          </a:r>
        </a:p>
      </dgm:t>
    </dgm:pt>
    <dgm:pt modelId="{06D1F8FD-0199-0243-BF05-35DAD68E84D2}" type="parTrans" cxnId="{E3AD2D42-2510-0B4B-A564-5CD199CE297D}">
      <dgm:prSet/>
      <dgm:spPr/>
      <dgm:t>
        <a:bodyPr/>
        <a:lstStyle/>
        <a:p>
          <a:endParaRPr lang="de-DE"/>
        </a:p>
      </dgm:t>
    </dgm:pt>
    <dgm:pt modelId="{77D45612-625D-FF48-9F1A-D1F0CF54C3A2}" type="sibTrans" cxnId="{E3AD2D42-2510-0B4B-A564-5CD199CE297D}">
      <dgm:prSet/>
      <dgm:spPr/>
      <dgm:t>
        <a:bodyPr/>
        <a:lstStyle/>
        <a:p>
          <a:endParaRPr lang="de-DE"/>
        </a:p>
      </dgm:t>
    </dgm:pt>
    <dgm:pt modelId="{4A507CAC-C536-5545-B41C-A82EB049904B}">
      <dgm:prSet phldrT="[Text]"/>
      <dgm:spPr/>
      <dgm:t>
        <a:bodyPr/>
        <a:lstStyle/>
        <a:p>
          <a:r>
            <a:rPr lang="de-DE" dirty="0"/>
            <a:t>Berufliche Aus- und Weiterbildung</a:t>
          </a:r>
        </a:p>
      </dgm:t>
    </dgm:pt>
    <dgm:pt modelId="{197160F2-5B4A-FD4B-9DFC-B1AF8C026835}" type="parTrans" cxnId="{C806F90B-E17F-B54D-84EE-99B504581554}">
      <dgm:prSet/>
      <dgm:spPr/>
      <dgm:t>
        <a:bodyPr/>
        <a:lstStyle/>
        <a:p>
          <a:endParaRPr lang="de-DE"/>
        </a:p>
      </dgm:t>
    </dgm:pt>
    <dgm:pt modelId="{E8819196-2D16-8148-98B6-CEF742DEC692}" type="sibTrans" cxnId="{C806F90B-E17F-B54D-84EE-99B504581554}">
      <dgm:prSet/>
      <dgm:spPr/>
      <dgm:t>
        <a:bodyPr/>
        <a:lstStyle/>
        <a:p>
          <a:endParaRPr lang="de-DE"/>
        </a:p>
      </dgm:t>
    </dgm:pt>
    <dgm:pt modelId="{6A4F9218-2D21-554C-9A9D-EB7AA3BB0500}">
      <dgm:prSet phldrT="[Text]"/>
      <dgm:spPr/>
      <dgm:t>
        <a:bodyPr/>
        <a:lstStyle/>
        <a:p>
          <a:r>
            <a:rPr lang="de-DE" dirty="0"/>
            <a:t>Behinderung</a:t>
          </a:r>
        </a:p>
      </dgm:t>
    </dgm:pt>
    <dgm:pt modelId="{FCF1E851-8778-7C41-9E3E-07473C2A1BCA}" type="parTrans" cxnId="{05046BE1-A57D-C645-84DD-079818D0C357}">
      <dgm:prSet/>
      <dgm:spPr/>
      <dgm:t>
        <a:bodyPr/>
        <a:lstStyle/>
        <a:p>
          <a:endParaRPr lang="de-DE"/>
        </a:p>
      </dgm:t>
    </dgm:pt>
    <dgm:pt modelId="{EB64FD01-9437-BC4F-B2F4-82EE86A4ADAD}" type="sibTrans" cxnId="{05046BE1-A57D-C645-84DD-079818D0C357}">
      <dgm:prSet/>
      <dgm:spPr/>
      <dgm:t>
        <a:bodyPr/>
        <a:lstStyle/>
        <a:p>
          <a:endParaRPr lang="de-DE"/>
        </a:p>
      </dgm:t>
    </dgm:pt>
    <dgm:pt modelId="{F4B5FA23-2344-1D4B-93DA-A89CFE143D3E}" type="pres">
      <dgm:prSet presAssocID="{8A03BBDE-5A03-B947-8640-0C1AE0BBA7AB}" presName="compositeShape" presStyleCnt="0">
        <dgm:presLayoutVars>
          <dgm:chMax val="7"/>
          <dgm:dir/>
          <dgm:resizeHandles val="exact"/>
        </dgm:presLayoutVars>
      </dgm:prSet>
      <dgm:spPr/>
    </dgm:pt>
    <dgm:pt modelId="{D2BE7008-A130-9142-99F7-D9B9660D3B7C}" type="pres">
      <dgm:prSet presAssocID="{04C850BE-72DF-D849-B805-0E774737F62C}" presName="circ1" presStyleLbl="vennNode1" presStyleIdx="0" presStyleCnt="3"/>
      <dgm:spPr/>
    </dgm:pt>
    <dgm:pt modelId="{1A01F8D5-D13D-A246-B8C7-AA2655A04CD0}" type="pres">
      <dgm:prSet presAssocID="{04C850BE-72DF-D849-B805-0E774737F62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BC040F5-DCF7-D54B-94E2-9A93979A73ED}" type="pres">
      <dgm:prSet presAssocID="{4A507CAC-C536-5545-B41C-A82EB049904B}" presName="circ2" presStyleLbl="vennNode1" presStyleIdx="1" presStyleCnt="3"/>
      <dgm:spPr/>
    </dgm:pt>
    <dgm:pt modelId="{432FEB01-7DE2-3140-AE55-5230F39FEA1D}" type="pres">
      <dgm:prSet presAssocID="{4A507CAC-C536-5545-B41C-A82EB049904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84FC836-67DF-1741-BA39-DDDC493B04EA}" type="pres">
      <dgm:prSet presAssocID="{6A4F9218-2D21-554C-9A9D-EB7AA3BB0500}" presName="circ3" presStyleLbl="vennNode1" presStyleIdx="2" presStyleCnt="3"/>
      <dgm:spPr/>
    </dgm:pt>
    <dgm:pt modelId="{3AAE1DE8-B769-5C4E-807F-8C4F8741F99C}" type="pres">
      <dgm:prSet presAssocID="{6A4F9218-2D21-554C-9A9D-EB7AA3BB050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806F90B-E17F-B54D-84EE-99B504581554}" srcId="{8A03BBDE-5A03-B947-8640-0C1AE0BBA7AB}" destId="{4A507CAC-C536-5545-B41C-A82EB049904B}" srcOrd="1" destOrd="0" parTransId="{197160F2-5B4A-FD4B-9DFC-B1AF8C026835}" sibTransId="{E8819196-2D16-8148-98B6-CEF742DEC692}"/>
    <dgm:cxn modelId="{E3AD2D42-2510-0B4B-A564-5CD199CE297D}" srcId="{8A03BBDE-5A03-B947-8640-0C1AE0BBA7AB}" destId="{04C850BE-72DF-D849-B805-0E774737F62C}" srcOrd="0" destOrd="0" parTransId="{06D1F8FD-0199-0243-BF05-35DAD68E84D2}" sibTransId="{77D45612-625D-FF48-9F1A-D1F0CF54C3A2}"/>
    <dgm:cxn modelId="{8A33B366-D15E-C244-84EF-9ED875728BBB}" type="presOf" srcId="{6A4F9218-2D21-554C-9A9D-EB7AA3BB0500}" destId="{584FC836-67DF-1741-BA39-DDDC493B04EA}" srcOrd="0" destOrd="0" presId="urn:microsoft.com/office/officeart/2005/8/layout/venn1"/>
    <dgm:cxn modelId="{2408C569-C155-554D-B50E-C3981485B31C}" type="presOf" srcId="{4A507CAC-C536-5545-B41C-A82EB049904B}" destId="{BBC040F5-DCF7-D54B-94E2-9A93979A73ED}" srcOrd="0" destOrd="0" presId="urn:microsoft.com/office/officeart/2005/8/layout/venn1"/>
    <dgm:cxn modelId="{620BDB75-2EF3-F145-AC12-FB1CC69E8B46}" type="presOf" srcId="{4A507CAC-C536-5545-B41C-A82EB049904B}" destId="{432FEB01-7DE2-3140-AE55-5230F39FEA1D}" srcOrd="1" destOrd="0" presId="urn:microsoft.com/office/officeart/2005/8/layout/venn1"/>
    <dgm:cxn modelId="{65CE4790-6719-6E49-A5CF-620C8408BFF1}" type="presOf" srcId="{04C850BE-72DF-D849-B805-0E774737F62C}" destId="{1A01F8D5-D13D-A246-B8C7-AA2655A04CD0}" srcOrd="1" destOrd="0" presId="urn:microsoft.com/office/officeart/2005/8/layout/venn1"/>
    <dgm:cxn modelId="{249658AA-E1FE-5343-809D-709C9313278F}" type="presOf" srcId="{04C850BE-72DF-D849-B805-0E774737F62C}" destId="{D2BE7008-A130-9142-99F7-D9B9660D3B7C}" srcOrd="0" destOrd="0" presId="urn:microsoft.com/office/officeart/2005/8/layout/venn1"/>
    <dgm:cxn modelId="{05046BE1-A57D-C645-84DD-079818D0C357}" srcId="{8A03BBDE-5A03-B947-8640-0C1AE0BBA7AB}" destId="{6A4F9218-2D21-554C-9A9D-EB7AA3BB0500}" srcOrd="2" destOrd="0" parTransId="{FCF1E851-8778-7C41-9E3E-07473C2A1BCA}" sibTransId="{EB64FD01-9437-BC4F-B2F4-82EE86A4ADAD}"/>
    <dgm:cxn modelId="{16EAA6E2-7EAC-E24A-85FA-C4DB68E72B99}" type="presOf" srcId="{8A03BBDE-5A03-B947-8640-0C1AE0BBA7AB}" destId="{F4B5FA23-2344-1D4B-93DA-A89CFE143D3E}" srcOrd="0" destOrd="0" presId="urn:microsoft.com/office/officeart/2005/8/layout/venn1"/>
    <dgm:cxn modelId="{382372EC-BBC5-A74F-83D2-2B4EEC2260A6}" type="presOf" srcId="{6A4F9218-2D21-554C-9A9D-EB7AA3BB0500}" destId="{3AAE1DE8-B769-5C4E-807F-8C4F8741F99C}" srcOrd="1" destOrd="0" presId="urn:microsoft.com/office/officeart/2005/8/layout/venn1"/>
    <dgm:cxn modelId="{1D4855BF-66C1-E149-9EB3-01AD50699AC1}" type="presParOf" srcId="{F4B5FA23-2344-1D4B-93DA-A89CFE143D3E}" destId="{D2BE7008-A130-9142-99F7-D9B9660D3B7C}" srcOrd="0" destOrd="0" presId="urn:microsoft.com/office/officeart/2005/8/layout/venn1"/>
    <dgm:cxn modelId="{72CB76D6-8D3A-C44C-9605-0D384F58D3CD}" type="presParOf" srcId="{F4B5FA23-2344-1D4B-93DA-A89CFE143D3E}" destId="{1A01F8D5-D13D-A246-B8C7-AA2655A04CD0}" srcOrd="1" destOrd="0" presId="urn:microsoft.com/office/officeart/2005/8/layout/venn1"/>
    <dgm:cxn modelId="{EAE77CF2-29DC-9E46-B3A1-B49697CD6ED4}" type="presParOf" srcId="{F4B5FA23-2344-1D4B-93DA-A89CFE143D3E}" destId="{BBC040F5-DCF7-D54B-94E2-9A93979A73ED}" srcOrd="2" destOrd="0" presId="urn:microsoft.com/office/officeart/2005/8/layout/venn1"/>
    <dgm:cxn modelId="{7062FB2B-4391-9C41-A468-4319264A1EBF}" type="presParOf" srcId="{F4B5FA23-2344-1D4B-93DA-A89CFE143D3E}" destId="{432FEB01-7DE2-3140-AE55-5230F39FEA1D}" srcOrd="3" destOrd="0" presId="urn:microsoft.com/office/officeart/2005/8/layout/venn1"/>
    <dgm:cxn modelId="{8079A3B6-4D28-FE4E-8067-2EBE0ECAB1FD}" type="presParOf" srcId="{F4B5FA23-2344-1D4B-93DA-A89CFE143D3E}" destId="{584FC836-67DF-1741-BA39-DDDC493B04EA}" srcOrd="4" destOrd="0" presId="urn:microsoft.com/office/officeart/2005/8/layout/venn1"/>
    <dgm:cxn modelId="{538B6BD4-6E95-614C-83C9-7A02DF31E243}" type="presParOf" srcId="{F4B5FA23-2344-1D4B-93DA-A89CFE143D3E}" destId="{3AAE1DE8-B769-5C4E-807F-8C4F8741F99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E6E5E0-076D-489E-9495-27496F5C2A66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5987D6-0C01-DD4A-8E9C-BE2A1E6A1C14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de-DE" sz="1600" i="0" dirty="0">
              <a:solidFill>
                <a:schemeClr val="bg1"/>
              </a:solidFill>
              <a:latin typeface="Arial" panose="020B0604020202020204"/>
            </a:rPr>
            <a:t>Vorsicht bei der Beschaffung von Systemen (inkl. Themes, Module</a:t>
          </a:r>
          <a:r>
            <a:rPr lang="de-DE" sz="1600" i="0" dirty="0">
              <a:solidFill>
                <a:schemeClr val="bg1"/>
              </a:solidFill>
            </a:rPr>
            <a:t>, </a:t>
          </a:r>
          <a:r>
            <a:rPr lang="de-DE" sz="1600" i="0" dirty="0">
              <a:solidFill>
                <a:schemeClr val="bg1"/>
              </a:solidFill>
              <a:latin typeface="Arial" panose="020B0604020202020204"/>
            </a:rPr>
            <a:t>Plugins)</a:t>
          </a:r>
        </a:p>
      </dgm:t>
    </dgm:pt>
    <dgm:pt modelId="{D2D034D1-9C31-8141-8FBF-7E8C270EAD31}" type="parTrans" cxnId="{7714985B-174A-AB4D-B07E-72B85717A327}">
      <dgm:prSet/>
      <dgm:spPr/>
      <dgm:t>
        <a:bodyPr/>
        <a:lstStyle/>
        <a:p>
          <a:endParaRPr lang="de-DE"/>
        </a:p>
      </dgm:t>
    </dgm:pt>
    <dgm:pt modelId="{A1960509-842F-434E-AF8D-4C91B8353A69}" type="sibTrans" cxnId="{7714985B-174A-AB4D-B07E-72B85717A327}">
      <dgm:prSet/>
      <dgm:spPr/>
      <dgm:t>
        <a:bodyPr/>
        <a:lstStyle/>
        <a:p>
          <a:endParaRPr lang="de-DE"/>
        </a:p>
      </dgm:t>
    </dgm:pt>
    <dgm:pt modelId="{B4E01B77-2DED-4C43-BA26-9B0EC353E05C}">
      <dgm:prSet phldr="0"/>
      <dgm:spPr/>
      <dgm:t>
        <a:bodyPr/>
        <a:lstStyle/>
        <a:p>
          <a:pPr algn="l" rtl="0">
            <a:lnSpc>
              <a:spcPct val="100000"/>
            </a:lnSpc>
          </a:pPr>
          <a:r>
            <a:rPr lang="de-DE" i="0" dirty="0">
              <a:solidFill>
                <a:schemeClr val="bg1"/>
              </a:solidFill>
              <a:latin typeface="Arial" panose="020B0604020202020204"/>
            </a:rPr>
            <a:t>Monitoring-Stelle für Plattformen und Lernapplikationen im Bildungskontext (CH-weit)</a:t>
          </a:r>
        </a:p>
      </dgm:t>
    </dgm:pt>
    <dgm:pt modelId="{7EF49205-F39E-468C-94F8-BD37FD4A43EA}" type="parTrans" cxnId="{B0B1F95A-5F63-4495-A823-3D9265108162}">
      <dgm:prSet/>
      <dgm:spPr/>
    </dgm:pt>
    <dgm:pt modelId="{F289899E-925B-4190-BF84-6814A0085493}" type="sibTrans" cxnId="{B0B1F95A-5F63-4495-A823-3D9265108162}">
      <dgm:prSet/>
      <dgm:spPr/>
    </dgm:pt>
    <dgm:pt modelId="{992A494F-43A2-49BE-AF1F-D3703474CB75}">
      <dgm:prSet phldr="0"/>
      <dgm:spPr/>
      <dgm:t>
        <a:bodyPr/>
        <a:lstStyle/>
        <a:p>
          <a:pPr algn="l">
            <a:lnSpc>
              <a:spcPct val="100000"/>
            </a:lnSpc>
          </a:pPr>
          <a:r>
            <a:rPr lang="de-DE" i="0" dirty="0">
              <a:solidFill>
                <a:schemeClr val="bg1"/>
              </a:solidFill>
              <a:latin typeface="Arial" panose="020B0604020202020204"/>
            </a:rPr>
            <a:t>Breites Angebot an Schulungen für Lehrpersonen (Know-how und Skills-Training in E-</a:t>
          </a:r>
          <a:r>
            <a:rPr lang="de-DE" i="0" dirty="0" err="1">
              <a:solidFill>
                <a:schemeClr val="bg1"/>
              </a:solidFill>
              <a:latin typeface="Arial" panose="020B0604020202020204"/>
            </a:rPr>
            <a:t>Accessibility</a:t>
          </a:r>
          <a:r>
            <a:rPr lang="de-DE" i="0" dirty="0">
              <a:solidFill>
                <a:schemeClr val="bg1"/>
              </a:solidFill>
              <a:latin typeface="Arial" panose="020B0604020202020204"/>
            </a:rPr>
            <a:t>)</a:t>
          </a:r>
          <a:endParaRPr lang="en-US" i="0" dirty="0">
            <a:solidFill>
              <a:schemeClr val="bg1"/>
            </a:solidFill>
          </a:endParaRPr>
        </a:p>
      </dgm:t>
    </dgm:pt>
    <dgm:pt modelId="{D459205F-BE64-4FCE-8FC4-3A1991AE0ADD}" type="parTrans" cxnId="{B918C83B-5A4B-4415-988E-165F1444F03B}">
      <dgm:prSet/>
      <dgm:spPr/>
    </dgm:pt>
    <dgm:pt modelId="{FDCF0E10-5282-42EB-A0D2-755E690D1EE1}" type="sibTrans" cxnId="{B918C83B-5A4B-4415-988E-165F1444F03B}">
      <dgm:prSet/>
      <dgm:spPr/>
    </dgm:pt>
    <dgm:pt modelId="{88B2A36D-A863-2442-8069-DA2FFF4EBAEF}" type="pres">
      <dgm:prSet presAssocID="{C5E6E5E0-076D-489E-9495-27496F5C2A66}" presName="diagram" presStyleCnt="0">
        <dgm:presLayoutVars>
          <dgm:dir/>
          <dgm:resizeHandles val="exact"/>
        </dgm:presLayoutVars>
      </dgm:prSet>
      <dgm:spPr/>
    </dgm:pt>
    <dgm:pt modelId="{65056DD1-C503-48C0-B743-645C5C4DC089}" type="pres">
      <dgm:prSet presAssocID="{105987D6-0C01-DD4A-8E9C-BE2A1E6A1C14}" presName="node" presStyleLbl="node1" presStyleIdx="0" presStyleCnt="3">
        <dgm:presLayoutVars>
          <dgm:bulletEnabled val="1"/>
        </dgm:presLayoutVars>
      </dgm:prSet>
      <dgm:spPr/>
    </dgm:pt>
    <dgm:pt modelId="{F2F01C70-763C-4AF6-A46F-9392A7DA4CFE}" type="pres">
      <dgm:prSet presAssocID="{A1960509-842F-434E-AF8D-4C91B8353A69}" presName="sibTrans" presStyleCnt="0"/>
      <dgm:spPr/>
    </dgm:pt>
    <dgm:pt modelId="{C3374CCD-2242-4783-99D4-E9B1C354E1BB}" type="pres">
      <dgm:prSet presAssocID="{B4E01B77-2DED-4C43-BA26-9B0EC353E05C}" presName="node" presStyleLbl="node1" presStyleIdx="1" presStyleCnt="3">
        <dgm:presLayoutVars>
          <dgm:bulletEnabled val="1"/>
        </dgm:presLayoutVars>
      </dgm:prSet>
      <dgm:spPr/>
    </dgm:pt>
    <dgm:pt modelId="{6669B21F-6D2C-44A0-9BE5-C97F3819AEE6}" type="pres">
      <dgm:prSet presAssocID="{F289899E-925B-4190-BF84-6814A0085493}" presName="sibTrans" presStyleCnt="0"/>
      <dgm:spPr/>
    </dgm:pt>
    <dgm:pt modelId="{7C81F8CF-4C28-4C2A-91C7-EE43867980BE}" type="pres">
      <dgm:prSet presAssocID="{992A494F-43A2-49BE-AF1F-D3703474CB75}" presName="node" presStyleLbl="node1" presStyleIdx="2" presStyleCnt="3">
        <dgm:presLayoutVars>
          <dgm:bulletEnabled val="1"/>
        </dgm:presLayoutVars>
      </dgm:prSet>
      <dgm:spPr/>
    </dgm:pt>
  </dgm:ptLst>
  <dgm:cxnLst>
    <dgm:cxn modelId="{B918C83B-5A4B-4415-988E-165F1444F03B}" srcId="{C5E6E5E0-076D-489E-9495-27496F5C2A66}" destId="{992A494F-43A2-49BE-AF1F-D3703474CB75}" srcOrd="2" destOrd="0" parTransId="{D459205F-BE64-4FCE-8FC4-3A1991AE0ADD}" sibTransId="{FDCF0E10-5282-42EB-A0D2-755E690D1EE1}"/>
    <dgm:cxn modelId="{B0B1F95A-5F63-4495-A823-3D9265108162}" srcId="{C5E6E5E0-076D-489E-9495-27496F5C2A66}" destId="{B4E01B77-2DED-4C43-BA26-9B0EC353E05C}" srcOrd="1" destOrd="0" parTransId="{7EF49205-F39E-468C-94F8-BD37FD4A43EA}" sibTransId="{F289899E-925B-4190-BF84-6814A0085493}"/>
    <dgm:cxn modelId="{7714985B-174A-AB4D-B07E-72B85717A327}" srcId="{C5E6E5E0-076D-489E-9495-27496F5C2A66}" destId="{105987D6-0C01-DD4A-8E9C-BE2A1E6A1C14}" srcOrd="0" destOrd="0" parTransId="{D2D034D1-9C31-8141-8FBF-7E8C270EAD31}" sibTransId="{A1960509-842F-434E-AF8D-4C91B8353A69}"/>
    <dgm:cxn modelId="{758E6E65-DE77-494C-BF20-213FB9B4BC2C}" type="presOf" srcId="{B4E01B77-2DED-4C43-BA26-9B0EC353E05C}" destId="{C3374CCD-2242-4783-99D4-E9B1C354E1BB}" srcOrd="0" destOrd="0" presId="urn:microsoft.com/office/officeart/2005/8/layout/default"/>
    <dgm:cxn modelId="{435C3BC9-7852-DE46-B6EB-B6B5ABFA56FB}" type="presOf" srcId="{C5E6E5E0-076D-489E-9495-27496F5C2A66}" destId="{88B2A36D-A863-2442-8069-DA2FFF4EBAEF}" srcOrd="0" destOrd="0" presId="urn:microsoft.com/office/officeart/2005/8/layout/default"/>
    <dgm:cxn modelId="{E38932D7-A4C7-456A-8E32-AD42BA01414F}" type="presOf" srcId="{992A494F-43A2-49BE-AF1F-D3703474CB75}" destId="{7C81F8CF-4C28-4C2A-91C7-EE43867980BE}" srcOrd="0" destOrd="0" presId="urn:microsoft.com/office/officeart/2005/8/layout/default"/>
    <dgm:cxn modelId="{C0B236E5-62E9-4D0C-8132-0170DAB47236}" type="presOf" srcId="{105987D6-0C01-DD4A-8E9C-BE2A1E6A1C14}" destId="{65056DD1-C503-48C0-B743-645C5C4DC089}" srcOrd="0" destOrd="0" presId="urn:microsoft.com/office/officeart/2005/8/layout/default"/>
    <dgm:cxn modelId="{6D5BC237-F519-41B3-907A-0EFF28709DAB}" type="presParOf" srcId="{88B2A36D-A863-2442-8069-DA2FFF4EBAEF}" destId="{65056DD1-C503-48C0-B743-645C5C4DC089}" srcOrd="0" destOrd="0" presId="urn:microsoft.com/office/officeart/2005/8/layout/default"/>
    <dgm:cxn modelId="{F6B3EB31-5FAF-41B2-9804-5A478EEAFD6C}" type="presParOf" srcId="{88B2A36D-A863-2442-8069-DA2FFF4EBAEF}" destId="{F2F01C70-763C-4AF6-A46F-9392A7DA4CFE}" srcOrd="1" destOrd="0" presId="urn:microsoft.com/office/officeart/2005/8/layout/default"/>
    <dgm:cxn modelId="{67406191-7D69-4C21-95F8-B77B085B496C}" type="presParOf" srcId="{88B2A36D-A863-2442-8069-DA2FFF4EBAEF}" destId="{C3374CCD-2242-4783-99D4-E9B1C354E1BB}" srcOrd="2" destOrd="0" presId="urn:microsoft.com/office/officeart/2005/8/layout/default"/>
    <dgm:cxn modelId="{3C16A0C7-5376-4E22-928A-4EF7EF56D0B2}" type="presParOf" srcId="{88B2A36D-A863-2442-8069-DA2FFF4EBAEF}" destId="{6669B21F-6D2C-44A0-9BE5-C97F3819AEE6}" srcOrd="3" destOrd="0" presId="urn:microsoft.com/office/officeart/2005/8/layout/default"/>
    <dgm:cxn modelId="{98F02426-9D72-475F-A972-C930700FEBEC}" type="presParOf" srcId="{88B2A36D-A863-2442-8069-DA2FFF4EBAEF}" destId="{7C81F8CF-4C28-4C2A-91C7-EE43867980BE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E6E5E0-076D-489E-9495-27496F5C2A66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A0C19FF-F0F7-4550-81A4-EBE42F575E1D}">
      <dgm:prSet/>
      <dgm:spPr/>
      <dgm:t>
        <a:bodyPr/>
        <a:lstStyle/>
        <a:p>
          <a:r>
            <a:rPr lang="en-US" b="1"/>
            <a:t>Risiken</a:t>
          </a:r>
          <a:endParaRPr lang="en-US"/>
        </a:p>
      </dgm:t>
    </dgm:pt>
    <dgm:pt modelId="{600785F1-DA90-4675-9BA9-20A5DAE61A75}" type="parTrans" cxnId="{A9337419-0305-4902-BB59-3C8321BDFFC4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B9DCD4AB-C883-46C9-A8A6-BD9704C2608F}" type="sibTrans" cxnId="{A9337419-0305-4902-BB59-3C8321BDFFC4}">
      <dgm:prSet/>
      <dgm:spPr/>
      <dgm:t>
        <a:bodyPr/>
        <a:lstStyle/>
        <a:p>
          <a:endParaRPr lang="en-US"/>
        </a:p>
      </dgm:t>
    </dgm:pt>
    <dgm:pt modelId="{171FA88B-25FD-47AE-8D62-767411AC81F1}">
      <dgm:prSet/>
      <dgm:spPr/>
      <dgm:t>
        <a:bodyPr/>
        <a:lstStyle/>
        <a:p>
          <a:r>
            <a:rPr lang="en-US" b="1"/>
            <a:t>Unterstützende Faktoren</a:t>
          </a:r>
          <a:endParaRPr lang="en-US"/>
        </a:p>
      </dgm:t>
    </dgm:pt>
    <dgm:pt modelId="{A46B7C84-D8D9-4C52-A4A7-3A49D3910BE4}" type="parTrans" cxnId="{B93ECCF9-CDFD-4A6A-B836-BAE0869DA1CA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E3CA5556-A759-421E-8458-69170FA6B930}" type="sibTrans" cxnId="{B93ECCF9-CDFD-4A6A-B836-BAE0869DA1CA}">
      <dgm:prSet/>
      <dgm:spPr/>
      <dgm:t>
        <a:bodyPr/>
        <a:lstStyle/>
        <a:p>
          <a:endParaRPr lang="en-US"/>
        </a:p>
      </dgm:t>
    </dgm:pt>
    <dgm:pt modelId="{85BC661D-83CB-EA41-A2DC-B3781BF53032}">
      <dgm:prSet/>
      <dgm:spPr/>
      <dgm:t>
        <a:bodyPr/>
        <a:lstStyle/>
        <a:p>
          <a:pPr>
            <a:lnSpc>
              <a:spcPct val="100000"/>
            </a:lnSpc>
            <a:buFont typeface="Symbol" pitchFamily="2" charset="2"/>
            <a:buChar char="-"/>
          </a:pPr>
          <a:r>
            <a:rPr lang="de-DE" b="0" dirty="0" err="1"/>
            <a:t>Massnahmen</a:t>
          </a:r>
          <a:r>
            <a:rPr lang="de-DE" b="0" dirty="0"/>
            <a:t> auf organisationaler Ebene und spezifische Unterstützung für </a:t>
          </a:r>
          <a:r>
            <a:rPr lang="de-DE" b="0" dirty="0" err="1"/>
            <a:t>LmB</a:t>
          </a:r>
          <a:r>
            <a:rPr lang="de-DE" b="0" dirty="0"/>
            <a:t>
Transparente Information und Kommunikation
Definition der organisationalen Ebene und der Prozesse zur Gewährleistung der Zugänglichkeit
Vermittlung von (grundlegenden) digitalen Fertigkeiten</a:t>
          </a:r>
          <a:endParaRPr lang="en-US" b="0" dirty="0"/>
        </a:p>
      </dgm:t>
    </dgm:pt>
    <dgm:pt modelId="{0E1AE7A1-B85F-DA43-8524-D5F25CCF03CF}" type="parTrans" cxnId="{E3581B05-BCF0-D747-A3D0-24B4630AE73A}">
      <dgm:prSet/>
      <dgm:spPr/>
      <dgm:t>
        <a:bodyPr/>
        <a:lstStyle/>
        <a:p>
          <a:pPr>
            <a:lnSpc>
              <a:spcPct val="100000"/>
            </a:lnSpc>
          </a:pPr>
          <a:endParaRPr lang="de-DE" sz="1600"/>
        </a:p>
      </dgm:t>
    </dgm:pt>
    <dgm:pt modelId="{14BD9FC8-D8A7-3E42-B2E6-6CD2BD663288}" type="sibTrans" cxnId="{E3581B05-BCF0-D747-A3D0-24B4630AE73A}">
      <dgm:prSet/>
      <dgm:spPr/>
      <dgm:t>
        <a:bodyPr/>
        <a:lstStyle/>
        <a:p>
          <a:endParaRPr lang="de-DE"/>
        </a:p>
      </dgm:t>
    </dgm:pt>
    <dgm:pt modelId="{72D1F476-3ADB-3E47-8C20-5C4A34F8A79C}">
      <dgm:prSet/>
      <dgm:spPr/>
      <dgm:t>
        <a:bodyPr/>
        <a:lstStyle/>
        <a:p>
          <a:r>
            <a:rPr lang="en-US" b="1"/>
            <a:t>Barrieren</a:t>
          </a:r>
          <a:endParaRPr lang="en-US"/>
        </a:p>
      </dgm:t>
    </dgm:pt>
    <dgm:pt modelId="{C64C7EF5-9214-2E4F-BA0C-2B409FF5F6A0}" type="parTrans" cxnId="{DD3F0A5C-2087-3C4A-A2A0-1DB598DC545E}">
      <dgm:prSet/>
      <dgm:spPr/>
      <dgm:t>
        <a:bodyPr/>
        <a:lstStyle/>
        <a:p>
          <a:pPr>
            <a:lnSpc>
              <a:spcPct val="100000"/>
            </a:lnSpc>
          </a:pPr>
          <a:endParaRPr lang="de-DE" sz="1600"/>
        </a:p>
      </dgm:t>
    </dgm:pt>
    <dgm:pt modelId="{5ACBEB89-5B70-3A44-A3C1-95F23935A2D1}" type="sibTrans" cxnId="{DD3F0A5C-2087-3C4A-A2A0-1DB598DC545E}">
      <dgm:prSet/>
      <dgm:spPr/>
      <dgm:t>
        <a:bodyPr/>
        <a:lstStyle/>
        <a:p>
          <a:endParaRPr lang="de-DE"/>
        </a:p>
      </dgm:t>
    </dgm:pt>
    <dgm:pt modelId="{C5AA332F-CDD8-324A-99C9-B91D4F6F588F}">
      <dgm:prSet/>
      <dgm:spPr/>
      <dgm:t>
        <a:bodyPr/>
        <a:lstStyle/>
        <a:p>
          <a:pPr>
            <a:lnSpc>
              <a:spcPct val="100000"/>
            </a:lnSpc>
            <a:buFont typeface="Symbol" pitchFamily="2" charset="2"/>
            <a:buChar char="-"/>
          </a:pPr>
          <a:r>
            <a:rPr lang="en-US" dirty="0" err="1"/>
            <a:t>Mangelndes</a:t>
          </a:r>
          <a:r>
            <a:rPr lang="en-US" dirty="0"/>
            <a:t> </a:t>
          </a:r>
          <a:r>
            <a:rPr lang="en-US" dirty="0" err="1"/>
            <a:t>Bewusstsein</a:t>
          </a:r>
          <a:r>
            <a:rPr lang="en-US" dirty="0"/>
            <a:t> und Wissen</a:t>
          </a:r>
        </a:p>
      </dgm:t>
    </dgm:pt>
    <dgm:pt modelId="{2E70BE36-54F7-A740-9A60-364F80BA5362}" type="parTrans" cxnId="{CD794765-0230-A94B-98DE-4D84064656DB}">
      <dgm:prSet/>
      <dgm:spPr/>
      <dgm:t>
        <a:bodyPr/>
        <a:lstStyle/>
        <a:p>
          <a:pPr>
            <a:lnSpc>
              <a:spcPct val="100000"/>
            </a:lnSpc>
          </a:pPr>
          <a:endParaRPr lang="de-DE" sz="1600"/>
        </a:p>
      </dgm:t>
    </dgm:pt>
    <dgm:pt modelId="{0DF81D18-4FC5-B646-816C-3B9977021C1A}" type="sibTrans" cxnId="{CD794765-0230-A94B-98DE-4D84064656DB}">
      <dgm:prSet/>
      <dgm:spPr/>
      <dgm:t>
        <a:bodyPr/>
        <a:lstStyle/>
        <a:p>
          <a:endParaRPr lang="de-DE"/>
        </a:p>
      </dgm:t>
    </dgm:pt>
    <dgm:pt modelId="{1EFBE55F-8892-E745-AC5B-13C66F7A0756}">
      <dgm:prSet/>
      <dgm:spPr/>
      <dgm:t>
        <a:bodyPr/>
        <a:lstStyle/>
        <a:p>
          <a:pPr>
            <a:lnSpc>
              <a:spcPct val="100000"/>
            </a:lnSpc>
            <a:buFont typeface="Symbol" pitchFamily="2" charset="2"/>
            <a:buChar char="-"/>
          </a:pPr>
          <a:r>
            <a:rPr lang="en-US" dirty="0" err="1"/>
            <a:t>Fehlende</a:t>
          </a:r>
          <a:r>
            <a:rPr lang="en-US" dirty="0"/>
            <a:t> </a:t>
          </a:r>
          <a:r>
            <a:rPr lang="en-US" dirty="0" err="1"/>
            <a:t>Zugänglichkeit</a:t>
          </a:r>
          <a:r>
            <a:rPr lang="en-US" dirty="0"/>
            <a:t> der </a:t>
          </a:r>
          <a:r>
            <a:rPr lang="en-US" dirty="0" err="1"/>
            <a:t>digitalen</a:t>
          </a:r>
          <a:r>
            <a:rPr lang="en-US" dirty="0"/>
            <a:t> </a:t>
          </a:r>
          <a:r>
            <a:rPr lang="en-US" dirty="0" err="1"/>
            <a:t>Infrastruktur</a:t>
          </a:r>
          <a:endParaRPr lang="en-US" dirty="0"/>
        </a:p>
      </dgm:t>
    </dgm:pt>
    <dgm:pt modelId="{A7BFE741-96E7-1D48-8C20-F7C0E12F3798}" type="parTrans" cxnId="{27BC074C-46B4-F34A-B934-E2DDF358172F}">
      <dgm:prSet/>
      <dgm:spPr/>
      <dgm:t>
        <a:bodyPr/>
        <a:lstStyle/>
        <a:p>
          <a:pPr>
            <a:lnSpc>
              <a:spcPct val="100000"/>
            </a:lnSpc>
          </a:pPr>
          <a:endParaRPr lang="de-DE" sz="1600"/>
        </a:p>
      </dgm:t>
    </dgm:pt>
    <dgm:pt modelId="{5A8AD3EF-D653-B34C-8B1C-20CC24F01C88}" type="sibTrans" cxnId="{27BC074C-46B4-F34A-B934-E2DDF358172F}">
      <dgm:prSet/>
      <dgm:spPr/>
      <dgm:t>
        <a:bodyPr/>
        <a:lstStyle/>
        <a:p>
          <a:endParaRPr lang="de-DE"/>
        </a:p>
      </dgm:t>
    </dgm:pt>
    <dgm:pt modelId="{6B70B9F2-8521-FC4C-B255-5999BA38FDCC}">
      <dgm:prSet/>
      <dgm:spPr/>
      <dgm:t>
        <a:bodyPr/>
        <a:lstStyle/>
        <a:p>
          <a:pPr>
            <a:lnSpc>
              <a:spcPct val="100000"/>
            </a:lnSpc>
            <a:buFont typeface="Symbol" pitchFamily="2" charset="2"/>
            <a:buChar char="-"/>
          </a:pPr>
          <a:r>
            <a:rPr lang="de-CH" b="0" dirty="0"/>
            <a:t>Schneller digitaler Wandel</a:t>
          </a:r>
          <a:endParaRPr lang="en-US" dirty="0"/>
        </a:p>
      </dgm:t>
    </dgm:pt>
    <dgm:pt modelId="{5C25D319-B6A4-174B-A247-716951D65278}" type="parTrans" cxnId="{7005CB4B-BCED-DA45-A7BA-52B70A607026}">
      <dgm:prSet/>
      <dgm:spPr/>
      <dgm:t>
        <a:bodyPr/>
        <a:lstStyle/>
        <a:p>
          <a:pPr>
            <a:lnSpc>
              <a:spcPct val="100000"/>
            </a:lnSpc>
          </a:pPr>
          <a:endParaRPr lang="de-DE" sz="1600"/>
        </a:p>
      </dgm:t>
    </dgm:pt>
    <dgm:pt modelId="{EFDDCC4F-94E6-3042-9309-401073990B7B}" type="sibTrans" cxnId="{7005CB4B-BCED-DA45-A7BA-52B70A607026}">
      <dgm:prSet/>
      <dgm:spPr/>
      <dgm:t>
        <a:bodyPr/>
        <a:lstStyle/>
        <a:p>
          <a:endParaRPr lang="de-DE"/>
        </a:p>
      </dgm:t>
    </dgm:pt>
    <dgm:pt modelId="{0E1AFA8D-7EE7-0E40-9AE3-20E0788292DC}">
      <dgm:prSet/>
      <dgm:spPr/>
      <dgm:t>
        <a:bodyPr/>
        <a:lstStyle/>
        <a:p>
          <a:pPr>
            <a:lnSpc>
              <a:spcPct val="100000"/>
            </a:lnSpc>
            <a:buFont typeface="Symbol" pitchFamily="2" charset="2"/>
            <a:buChar char="-"/>
          </a:pPr>
          <a:r>
            <a:rPr lang="de-CH" b="0" dirty="0"/>
            <a:t>Hohe Kosten</a:t>
          </a:r>
          <a:endParaRPr lang="en-US" dirty="0"/>
        </a:p>
      </dgm:t>
    </dgm:pt>
    <dgm:pt modelId="{45A8FECD-52E0-EB45-A36E-808C57E0DC4E}" type="parTrans" cxnId="{442C0B69-AA28-1C4F-A989-2CC8DC9AEA47}">
      <dgm:prSet/>
      <dgm:spPr/>
      <dgm:t>
        <a:bodyPr/>
        <a:lstStyle/>
        <a:p>
          <a:pPr>
            <a:lnSpc>
              <a:spcPct val="100000"/>
            </a:lnSpc>
          </a:pPr>
          <a:endParaRPr lang="de-DE" sz="1600"/>
        </a:p>
      </dgm:t>
    </dgm:pt>
    <dgm:pt modelId="{7408342F-DE0E-8B46-A31F-BA3275C85C24}" type="sibTrans" cxnId="{442C0B69-AA28-1C4F-A989-2CC8DC9AEA47}">
      <dgm:prSet/>
      <dgm:spPr/>
      <dgm:t>
        <a:bodyPr/>
        <a:lstStyle/>
        <a:p>
          <a:endParaRPr lang="de-DE"/>
        </a:p>
      </dgm:t>
    </dgm:pt>
    <dgm:pt modelId="{EFE7B294-B15B-594F-BA25-A8FA729FA1DD}">
      <dgm:prSet/>
      <dgm:spPr/>
      <dgm:t>
        <a:bodyPr/>
        <a:lstStyle/>
        <a:p>
          <a:pPr>
            <a:lnSpc>
              <a:spcPct val="100000"/>
            </a:lnSpc>
            <a:buFont typeface="Symbol" pitchFamily="2" charset="2"/>
            <a:buChar char="-"/>
          </a:pPr>
          <a:r>
            <a:rPr lang="en-US" dirty="0" err="1"/>
            <a:t>Fehlende</a:t>
          </a:r>
          <a:r>
            <a:rPr lang="en-US" dirty="0"/>
            <a:t> </a:t>
          </a:r>
          <a:r>
            <a:rPr lang="en-US" dirty="0" err="1"/>
            <a:t>Verknüpfung</a:t>
          </a:r>
          <a:r>
            <a:rPr lang="en-US" dirty="0"/>
            <a:t> von </a:t>
          </a:r>
          <a:r>
            <a:rPr lang="en-US" dirty="0" err="1"/>
            <a:t>Digitalisierung</a:t>
          </a:r>
          <a:r>
            <a:rPr lang="en-US" dirty="0"/>
            <a:t> und </a:t>
          </a:r>
          <a:r>
            <a:rPr lang="en-US" dirty="0" err="1"/>
            <a:t>Inklusion</a:t>
          </a:r>
          <a:r>
            <a:rPr lang="en-US" dirty="0"/>
            <a:t> von Menschen </a:t>
          </a:r>
          <a:r>
            <a:rPr lang="en-US" dirty="0" err="1"/>
            <a:t>mit</a:t>
          </a:r>
          <a:r>
            <a:rPr lang="en-US" dirty="0"/>
            <a:t> </a:t>
          </a:r>
          <a:r>
            <a:rPr lang="en-US" dirty="0" err="1"/>
            <a:t>Behinderungen</a:t>
          </a:r>
          <a:r>
            <a:rPr lang="en-US" dirty="0"/>
            <a:t> </a:t>
          </a:r>
        </a:p>
      </dgm:t>
    </dgm:pt>
    <dgm:pt modelId="{DF8B607B-2218-984C-93A2-C6891DD5BBB0}" type="parTrans" cxnId="{87993E02-A147-6641-805C-BDD654099828}">
      <dgm:prSet/>
      <dgm:spPr/>
      <dgm:t>
        <a:bodyPr/>
        <a:lstStyle/>
        <a:p>
          <a:pPr>
            <a:lnSpc>
              <a:spcPct val="100000"/>
            </a:lnSpc>
          </a:pPr>
          <a:endParaRPr lang="de-DE" sz="1600"/>
        </a:p>
      </dgm:t>
    </dgm:pt>
    <dgm:pt modelId="{C4507AE0-B816-0349-A3FB-689924514C47}" type="sibTrans" cxnId="{87993E02-A147-6641-805C-BDD654099828}">
      <dgm:prSet/>
      <dgm:spPr/>
      <dgm:t>
        <a:bodyPr/>
        <a:lstStyle/>
        <a:p>
          <a:endParaRPr lang="de-DE"/>
        </a:p>
      </dgm:t>
    </dgm:pt>
    <dgm:pt modelId="{56EF58BB-493C-0B45-8121-E7DEFCC5965F}">
      <dgm:prSet/>
      <dgm:spPr/>
      <dgm:t>
        <a:bodyPr/>
        <a:lstStyle/>
        <a:p>
          <a:pPr>
            <a:lnSpc>
              <a:spcPct val="100000"/>
            </a:lnSpc>
            <a:buFont typeface="Symbol" pitchFamily="2" charset="2"/>
            <a:buChar char="-"/>
          </a:pPr>
          <a:r>
            <a:rPr lang="en-US" dirty="0" err="1"/>
            <a:t>Fehlende</a:t>
          </a:r>
          <a:r>
            <a:rPr lang="en-US" dirty="0"/>
            <a:t> </a:t>
          </a:r>
          <a:r>
            <a:rPr lang="en-US" dirty="0" err="1"/>
            <a:t>Zugänglichkeit</a:t>
          </a:r>
          <a:r>
            <a:rPr lang="en-US" dirty="0"/>
            <a:t> der </a:t>
          </a:r>
          <a:r>
            <a:rPr lang="en-US" dirty="0" err="1"/>
            <a:t>digitalen</a:t>
          </a:r>
          <a:r>
            <a:rPr lang="en-US" dirty="0"/>
            <a:t> </a:t>
          </a:r>
          <a:r>
            <a:rPr lang="en-US" dirty="0" err="1"/>
            <a:t>Inhalte</a:t>
          </a:r>
          <a:endParaRPr lang="en-US" dirty="0"/>
        </a:p>
      </dgm:t>
    </dgm:pt>
    <dgm:pt modelId="{7DA44D5D-5AD4-D74F-8B7E-8A76642AB0A1}" type="parTrans" cxnId="{EBCE3B84-C47E-E24F-B638-7757B37F6F90}">
      <dgm:prSet/>
      <dgm:spPr/>
      <dgm:t>
        <a:bodyPr/>
        <a:lstStyle/>
        <a:p>
          <a:endParaRPr lang="de-DE" sz="1600"/>
        </a:p>
      </dgm:t>
    </dgm:pt>
    <dgm:pt modelId="{2AF90289-4B1D-FA4C-8C5C-F150B960321D}" type="sibTrans" cxnId="{EBCE3B84-C47E-E24F-B638-7757B37F6F90}">
      <dgm:prSet/>
      <dgm:spPr/>
      <dgm:t>
        <a:bodyPr/>
        <a:lstStyle/>
        <a:p>
          <a:endParaRPr lang="de-DE"/>
        </a:p>
      </dgm:t>
    </dgm:pt>
    <dgm:pt modelId="{3293D47A-43D2-674C-8891-EF31EB64ADE6}">
      <dgm:prSet/>
      <dgm:spPr/>
      <dgm:t>
        <a:bodyPr/>
        <a:lstStyle/>
        <a:p>
          <a:pPr>
            <a:lnSpc>
              <a:spcPct val="100000"/>
            </a:lnSpc>
            <a:buFont typeface="Symbol" pitchFamily="2" charset="2"/>
            <a:buChar char="-"/>
          </a:pPr>
          <a:r>
            <a:rPr lang="en-US" dirty="0" err="1"/>
            <a:t>Fehlende</a:t>
          </a:r>
          <a:r>
            <a:rPr lang="en-US" dirty="0"/>
            <a:t> (</a:t>
          </a:r>
          <a:r>
            <a:rPr lang="en-US" dirty="0" err="1"/>
            <a:t>digitale</a:t>
          </a:r>
          <a:r>
            <a:rPr lang="en-US" dirty="0"/>
            <a:t>) </a:t>
          </a:r>
          <a:r>
            <a:rPr lang="en-US" dirty="0" err="1"/>
            <a:t>Kompetenzen</a:t>
          </a:r>
          <a:endParaRPr lang="en-US" dirty="0"/>
        </a:p>
      </dgm:t>
    </dgm:pt>
    <dgm:pt modelId="{7840BB6B-970C-BD40-9B3B-762742345267}" type="parTrans" cxnId="{4E134553-A7D0-7445-A3B4-A120996106FA}">
      <dgm:prSet/>
      <dgm:spPr/>
      <dgm:t>
        <a:bodyPr/>
        <a:lstStyle/>
        <a:p>
          <a:endParaRPr lang="de-DE" sz="1600"/>
        </a:p>
      </dgm:t>
    </dgm:pt>
    <dgm:pt modelId="{31C56C7A-96EA-C149-AAA5-7B3EE73ED8A4}" type="sibTrans" cxnId="{4E134553-A7D0-7445-A3B4-A120996106FA}">
      <dgm:prSet/>
      <dgm:spPr/>
      <dgm:t>
        <a:bodyPr/>
        <a:lstStyle/>
        <a:p>
          <a:endParaRPr lang="de-DE"/>
        </a:p>
      </dgm:t>
    </dgm:pt>
    <dgm:pt modelId="{D9F60B40-3157-9F44-B6AB-157039B16D32}">
      <dgm:prSet/>
      <dgm:spPr/>
      <dgm:t>
        <a:bodyPr/>
        <a:lstStyle/>
        <a:p>
          <a:pPr>
            <a:lnSpc>
              <a:spcPct val="100000"/>
            </a:lnSpc>
            <a:buFont typeface="Symbol" pitchFamily="2" charset="2"/>
            <a:buChar char="-"/>
          </a:pPr>
          <a:r>
            <a:rPr lang="en-US" b="0" dirty="0" err="1"/>
            <a:t>Sensibilisierung</a:t>
          </a:r>
          <a:r>
            <a:rPr lang="en-US" b="0" dirty="0"/>
            <a:t> und </a:t>
          </a:r>
          <a:r>
            <a:rPr lang="en-US" b="0" dirty="0" err="1"/>
            <a:t>Bewusstseinsbildung</a:t>
          </a:r>
          <a:r>
            <a:rPr lang="en-US" b="0" dirty="0"/>
            <a:t> </a:t>
          </a:r>
          <a:r>
            <a:rPr lang="en-US" b="0" dirty="0" err="1"/>
            <a:t>auch</a:t>
          </a:r>
          <a:r>
            <a:rPr lang="en-US" b="0" dirty="0"/>
            <a:t> </a:t>
          </a:r>
          <a:r>
            <a:rPr lang="en-US" b="0" dirty="0" err="1"/>
            <a:t>ausserhalb</a:t>
          </a:r>
          <a:r>
            <a:rPr lang="en-US" b="0" dirty="0"/>
            <a:t> der </a:t>
          </a:r>
          <a:r>
            <a:rPr lang="en-US" b="0" dirty="0" err="1"/>
            <a:t>Bildungsorganisationen</a:t>
          </a:r>
          <a:endParaRPr lang="en-US" b="0" dirty="0"/>
        </a:p>
      </dgm:t>
    </dgm:pt>
    <dgm:pt modelId="{0F55374B-EE57-3A4B-8325-3417EA0E0EE8}" type="parTrans" cxnId="{1417D0FE-DD63-A040-8672-EDC075994DA1}">
      <dgm:prSet/>
      <dgm:spPr/>
      <dgm:t>
        <a:bodyPr/>
        <a:lstStyle/>
        <a:p>
          <a:endParaRPr lang="de-DE"/>
        </a:p>
      </dgm:t>
    </dgm:pt>
    <dgm:pt modelId="{79808FB3-92A1-6E46-B5B2-CD4429C3C147}" type="sibTrans" cxnId="{1417D0FE-DD63-A040-8672-EDC075994DA1}">
      <dgm:prSet/>
      <dgm:spPr/>
      <dgm:t>
        <a:bodyPr/>
        <a:lstStyle/>
        <a:p>
          <a:endParaRPr lang="de-DE"/>
        </a:p>
      </dgm:t>
    </dgm:pt>
    <dgm:pt modelId="{384DE9F4-87E3-5345-B927-476A79ECF69D}" type="pres">
      <dgm:prSet presAssocID="{C5E6E5E0-076D-489E-9495-27496F5C2A66}" presName="linear" presStyleCnt="0">
        <dgm:presLayoutVars>
          <dgm:animLvl val="lvl"/>
          <dgm:resizeHandles val="exact"/>
        </dgm:presLayoutVars>
      </dgm:prSet>
      <dgm:spPr/>
    </dgm:pt>
    <dgm:pt modelId="{D6B2D6B0-1846-FE45-8726-DC2099E473B9}" type="pres">
      <dgm:prSet presAssocID="{0A0C19FF-F0F7-4550-81A4-EBE42F575E1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6A9D738-6C86-C245-BE65-1E24CEB97202}" type="pres">
      <dgm:prSet presAssocID="{0A0C19FF-F0F7-4550-81A4-EBE42F575E1D}" presName="childText" presStyleLbl="revTx" presStyleIdx="0" presStyleCnt="3">
        <dgm:presLayoutVars>
          <dgm:bulletEnabled val="1"/>
        </dgm:presLayoutVars>
      </dgm:prSet>
      <dgm:spPr/>
    </dgm:pt>
    <dgm:pt modelId="{71C67EE9-4E7F-0D4D-965C-6F7FAE4CCA7D}" type="pres">
      <dgm:prSet presAssocID="{72D1F476-3ADB-3E47-8C20-5C4A34F8A79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1656AE5-3FBD-D94D-B1C2-22D7F820C3F8}" type="pres">
      <dgm:prSet presAssocID="{72D1F476-3ADB-3E47-8C20-5C4A34F8A79C}" presName="childText" presStyleLbl="revTx" presStyleIdx="1" presStyleCnt="3">
        <dgm:presLayoutVars>
          <dgm:bulletEnabled val="1"/>
        </dgm:presLayoutVars>
      </dgm:prSet>
      <dgm:spPr/>
    </dgm:pt>
    <dgm:pt modelId="{027F463F-AEDE-2647-A5EF-A854B3BAD9B5}" type="pres">
      <dgm:prSet presAssocID="{171FA88B-25FD-47AE-8D62-767411AC81F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F4DAF75-BE03-FB42-B398-97E4A16C7959}" type="pres">
      <dgm:prSet presAssocID="{171FA88B-25FD-47AE-8D62-767411AC81F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87993E02-A147-6641-805C-BDD654099828}" srcId="{0A0C19FF-F0F7-4550-81A4-EBE42F575E1D}" destId="{EFE7B294-B15B-594F-BA25-A8FA729FA1DD}" srcOrd="2" destOrd="0" parTransId="{DF8B607B-2218-984C-93A2-C6891DD5BBB0}" sibTransId="{C4507AE0-B816-0349-A3FB-689924514C47}"/>
    <dgm:cxn modelId="{E3581B05-BCF0-D747-A3D0-24B4630AE73A}" srcId="{171FA88B-25FD-47AE-8D62-767411AC81F1}" destId="{85BC661D-83CB-EA41-A2DC-B3781BF53032}" srcOrd="0" destOrd="0" parTransId="{0E1AE7A1-B85F-DA43-8524-D5F25CCF03CF}" sibTransId="{14BD9FC8-D8A7-3E42-B2E6-6CD2BD663288}"/>
    <dgm:cxn modelId="{44D0B40C-C43E-CB42-A033-A0EB633984F8}" type="presOf" srcId="{171FA88B-25FD-47AE-8D62-767411AC81F1}" destId="{027F463F-AEDE-2647-A5EF-A854B3BAD9B5}" srcOrd="0" destOrd="0" presId="urn:microsoft.com/office/officeart/2005/8/layout/vList2"/>
    <dgm:cxn modelId="{A7E75E13-A035-184C-AA64-8A3C2BB675CB}" type="presOf" srcId="{3293D47A-43D2-674C-8891-EF31EB64ADE6}" destId="{61656AE5-3FBD-D94D-B1C2-22D7F820C3F8}" srcOrd="0" destOrd="3" presId="urn:microsoft.com/office/officeart/2005/8/layout/vList2"/>
    <dgm:cxn modelId="{A9337419-0305-4902-BB59-3C8321BDFFC4}" srcId="{C5E6E5E0-076D-489E-9495-27496F5C2A66}" destId="{0A0C19FF-F0F7-4550-81A4-EBE42F575E1D}" srcOrd="0" destOrd="0" parTransId="{600785F1-DA90-4675-9BA9-20A5DAE61A75}" sibTransId="{B9DCD4AB-C883-46C9-A8A6-BD9704C2608F}"/>
    <dgm:cxn modelId="{CCD1C526-2181-6342-AF05-0E5AEDDD4A74}" type="presOf" srcId="{1EFBE55F-8892-E745-AC5B-13C66F7A0756}" destId="{61656AE5-3FBD-D94D-B1C2-22D7F820C3F8}" srcOrd="0" destOrd="1" presId="urn:microsoft.com/office/officeart/2005/8/layout/vList2"/>
    <dgm:cxn modelId="{18D5144A-3C3E-6149-AB56-F32E2D4C32AD}" type="presOf" srcId="{C5E6E5E0-076D-489E-9495-27496F5C2A66}" destId="{384DE9F4-87E3-5345-B927-476A79ECF69D}" srcOrd="0" destOrd="0" presId="urn:microsoft.com/office/officeart/2005/8/layout/vList2"/>
    <dgm:cxn modelId="{7005CB4B-BCED-DA45-A7BA-52B70A607026}" srcId="{0A0C19FF-F0F7-4550-81A4-EBE42F575E1D}" destId="{6B70B9F2-8521-FC4C-B255-5999BA38FDCC}" srcOrd="0" destOrd="0" parTransId="{5C25D319-B6A4-174B-A247-716951D65278}" sibTransId="{EFDDCC4F-94E6-3042-9309-401073990B7B}"/>
    <dgm:cxn modelId="{27BC074C-46B4-F34A-B934-E2DDF358172F}" srcId="{72D1F476-3ADB-3E47-8C20-5C4A34F8A79C}" destId="{1EFBE55F-8892-E745-AC5B-13C66F7A0756}" srcOrd="1" destOrd="0" parTransId="{A7BFE741-96E7-1D48-8C20-F7C0E12F3798}" sibTransId="{5A8AD3EF-D653-B34C-8B1C-20CC24F01C88}"/>
    <dgm:cxn modelId="{4E134553-A7D0-7445-A3B4-A120996106FA}" srcId="{72D1F476-3ADB-3E47-8C20-5C4A34F8A79C}" destId="{3293D47A-43D2-674C-8891-EF31EB64ADE6}" srcOrd="3" destOrd="0" parTransId="{7840BB6B-970C-BD40-9B3B-762742345267}" sibTransId="{31C56C7A-96EA-C149-AAA5-7B3EE73ED8A4}"/>
    <dgm:cxn modelId="{DD3F0A5C-2087-3C4A-A2A0-1DB598DC545E}" srcId="{C5E6E5E0-076D-489E-9495-27496F5C2A66}" destId="{72D1F476-3ADB-3E47-8C20-5C4A34F8A79C}" srcOrd="1" destOrd="0" parTransId="{C64C7EF5-9214-2E4F-BA0C-2B409FF5F6A0}" sibTransId="{5ACBEB89-5B70-3A44-A3C1-95F23935A2D1}"/>
    <dgm:cxn modelId="{3F8D0463-DB6C-0F4D-9440-AE88F9301600}" type="presOf" srcId="{0A0C19FF-F0F7-4550-81A4-EBE42F575E1D}" destId="{D6B2D6B0-1846-FE45-8726-DC2099E473B9}" srcOrd="0" destOrd="0" presId="urn:microsoft.com/office/officeart/2005/8/layout/vList2"/>
    <dgm:cxn modelId="{16BDF963-F193-5449-9AD1-643B76794E4B}" type="presOf" srcId="{85BC661D-83CB-EA41-A2DC-B3781BF53032}" destId="{3F4DAF75-BE03-FB42-B398-97E4A16C7959}" srcOrd="0" destOrd="0" presId="urn:microsoft.com/office/officeart/2005/8/layout/vList2"/>
    <dgm:cxn modelId="{CD794765-0230-A94B-98DE-4D84064656DB}" srcId="{72D1F476-3ADB-3E47-8C20-5C4A34F8A79C}" destId="{C5AA332F-CDD8-324A-99C9-B91D4F6F588F}" srcOrd="0" destOrd="0" parTransId="{2E70BE36-54F7-A740-9A60-364F80BA5362}" sibTransId="{0DF81D18-4FC5-B646-816C-3B9977021C1A}"/>
    <dgm:cxn modelId="{2F474D68-26F6-984E-BEE8-50746D299892}" type="presOf" srcId="{D9F60B40-3157-9F44-B6AB-157039B16D32}" destId="{3F4DAF75-BE03-FB42-B398-97E4A16C7959}" srcOrd="0" destOrd="1" presId="urn:microsoft.com/office/officeart/2005/8/layout/vList2"/>
    <dgm:cxn modelId="{442C0B69-AA28-1C4F-A989-2CC8DC9AEA47}" srcId="{0A0C19FF-F0F7-4550-81A4-EBE42F575E1D}" destId="{0E1AFA8D-7EE7-0E40-9AE3-20E0788292DC}" srcOrd="1" destOrd="0" parTransId="{45A8FECD-52E0-EB45-A36E-808C57E0DC4E}" sibTransId="{7408342F-DE0E-8B46-A31F-BA3275C85C24}"/>
    <dgm:cxn modelId="{E0815375-33F9-7347-B67A-51410E54F41A}" type="presOf" srcId="{C5AA332F-CDD8-324A-99C9-B91D4F6F588F}" destId="{61656AE5-3FBD-D94D-B1C2-22D7F820C3F8}" srcOrd="0" destOrd="0" presId="urn:microsoft.com/office/officeart/2005/8/layout/vList2"/>
    <dgm:cxn modelId="{EBCE3B84-C47E-E24F-B638-7757B37F6F90}" srcId="{72D1F476-3ADB-3E47-8C20-5C4A34F8A79C}" destId="{56EF58BB-493C-0B45-8121-E7DEFCC5965F}" srcOrd="2" destOrd="0" parTransId="{7DA44D5D-5AD4-D74F-8B7E-8A76642AB0A1}" sibTransId="{2AF90289-4B1D-FA4C-8C5C-F150B960321D}"/>
    <dgm:cxn modelId="{FC8B5E85-87D3-CE4D-BFE7-92917E3B95C4}" type="presOf" srcId="{72D1F476-3ADB-3E47-8C20-5C4A34F8A79C}" destId="{71C67EE9-4E7F-0D4D-965C-6F7FAE4CCA7D}" srcOrd="0" destOrd="0" presId="urn:microsoft.com/office/officeart/2005/8/layout/vList2"/>
    <dgm:cxn modelId="{2AE97D9A-7188-A341-AC21-4595B9197A2D}" type="presOf" srcId="{6B70B9F2-8521-FC4C-B255-5999BA38FDCC}" destId="{16A9D738-6C86-C245-BE65-1E24CEB97202}" srcOrd="0" destOrd="0" presId="urn:microsoft.com/office/officeart/2005/8/layout/vList2"/>
    <dgm:cxn modelId="{A41058B2-DBB1-4146-B237-6A2E44C9FED2}" type="presOf" srcId="{EFE7B294-B15B-594F-BA25-A8FA729FA1DD}" destId="{16A9D738-6C86-C245-BE65-1E24CEB97202}" srcOrd="0" destOrd="2" presId="urn:microsoft.com/office/officeart/2005/8/layout/vList2"/>
    <dgm:cxn modelId="{22113AC9-95DC-B648-89AE-A1B3B6D15865}" type="presOf" srcId="{0E1AFA8D-7EE7-0E40-9AE3-20E0788292DC}" destId="{16A9D738-6C86-C245-BE65-1E24CEB97202}" srcOrd="0" destOrd="1" presId="urn:microsoft.com/office/officeart/2005/8/layout/vList2"/>
    <dgm:cxn modelId="{FE0ACAD7-5B54-A04A-8A48-3D28786DA287}" type="presOf" srcId="{56EF58BB-493C-0B45-8121-E7DEFCC5965F}" destId="{61656AE5-3FBD-D94D-B1C2-22D7F820C3F8}" srcOrd="0" destOrd="2" presId="urn:microsoft.com/office/officeart/2005/8/layout/vList2"/>
    <dgm:cxn modelId="{B93ECCF9-CDFD-4A6A-B836-BAE0869DA1CA}" srcId="{C5E6E5E0-076D-489E-9495-27496F5C2A66}" destId="{171FA88B-25FD-47AE-8D62-767411AC81F1}" srcOrd="2" destOrd="0" parTransId="{A46B7C84-D8D9-4C52-A4A7-3A49D3910BE4}" sibTransId="{E3CA5556-A759-421E-8458-69170FA6B930}"/>
    <dgm:cxn modelId="{1417D0FE-DD63-A040-8672-EDC075994DA1}" srcId="{171FA88B-25FD-47AE-8D62-767411AC81F1}" destId="{D9F60B40-3157-9F44-B6AB-157039B16D32}" srcOrd="1" destOrd="0" parTransId="{0F55374B-EE57-3A4B-8325-3417EA0E0EE8}" sibTransId="{79808FB3-92A1-6E46-B5B2-CD4429C3C147}"/>
    <dgm:cxn modelId="{D6A612B9-05AC-3944-A039-A7E53CDBB7D7}" type="presParOf" srcId="{384DE9F4-87E3-5345-B927-476A79ECF69D}" destId="{D6B2D6B0-1846-FE45-8726-DC2099E473B9}" srcOrd="0" destOrd="0" presId="urn:microsoft.com/office/officeart/2005/8/layout/vList2"/>
    <dgm:cxn modelId="{31D050D5-242C-4646-B755-48308E4A1BF1}" type="presParOf" srcId="{384DE9F4-87E3-5345-B927-476A79ECF69D}" destId="{16A9D738-6C86-C245-BE65-1E24CEB97202}" srcOrd="1" destOrd="0" presId="urn:microsoft.com/office/officeart/2005/8/layout/vList2"/>
    <dgm:cxn modelId="{E35D859B-51F3-1A42-B315-6D5CBB350D4D}" type="presParOf" srcId="{384DE9F4-87E3-5345-B927-476A79ECF69D}" destId="{71C67EE9-4E7F-0D4D-965C-6F7FAE4CCA7D}" srcOrd="2" destOrd="0" presId="urn:microsoft.com/office/officeart/2005/8/layout/vList2"/>
    <dgm:cxn modelId="{0B46F33F-3D2D-2E47-B4E7-0396F37F4200}" type="presParOf" srcId="{384DE9F4-87E3-5345-B927-476A79ECF69D}" destId="{61656AE5-3FBD-D94D-B1C2-22D7F820C3F8}" srcOrd="3" destOrd="0" presId="urn:microsoft.com/office/officeart/2005/8/layout/vList2"/>
    <dgm:cxn modelId="{88C44AD3-FC19-4E45-84EE-4B3AC0F2B194}" type="presParOf" srcId="{384DE9F4-87E3-5345-B927-476A79ECF69D}" destId="{027F463F-AEDE-2647-A5EF-A854B3BAD9B5}" srcOrd="4" destOrd="0" presId="urn:microsoft.com/office/officeart/2005/8/layout/vList2"/>
    <dgm:cxn modelId="{1E3A7437-8232-044A-8A25-6A3A7E65F633}" type="presParOf" srcId="{384DE9F4-87E3-5345-B927-476A79ECF69D}" destId="{3F4DAF75-BE03-FB42-B398-97E4A16C795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8B7C9-D883-1B47-BF09-A46259410CA0}">
      <dsp:nvSpPr>
        <dsp:cNvPr id="0" name=""/>
        <dsp:cNvSpPr/>
      </dsp:nvSpPr>
      <dsp:spPr>
        <a:xfrm>
          <a:off x="0" y="940260"/>
          <a:ext cx="3098489" cy="1967540"/>
        </a:xfrm>
        <a:prstGeom prst="roundRect">
          <a:avLst>
            <a:gd name="adj" fmla="val 10000"/>
          </a:avLst>
        </a:prstGeom>
        <a:solidFill>
          <a:srgbClr val="FDE70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FF1A10-A4CB-2D41-896E-2430B696B933}">
      <dsp:nvSpPr>
        <dsp:cNvPr id="0" name=""/>
        <dsp:cNvSpPr/>
      </dsp:nvSpPr>
      <dsp:spPr>
        <a:xfrm>
          <a:off x="344276" y="1267323"/>
          <a:ext cx="3098489" cy="1967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Berufliche</a:t>
          </a:r>
          <a:r>
            <a:rPr lang="en-US" sz="1700" kern="1200" dirty="0"/>
            <a:t> </a:t>
          </a:r>
          <a:r>
            <a:rPr lang="en-US" sz="1700" kern="1200" dirty="0" err="1"/>
            <a:t>Bildung</a:t>
          </a:r>
          <a:r>
            <a:rPr lang="en-US" sz="1700" kern="1200" dirty="0"/>
            <a:t> </a:t>
          </a:r>
          <a:r>
            <a:rPr lang="en-US" sz="1700" kern="1200" dirty="0" err="1"/>
            <a:t>ist</a:t>
          </a:r>
          <a:r>
            <a:rPr lang="en-US" sz="1700" kern="1200" dirty="0"/>
            <a:t> </a:t>
          </a:r>
          <a:r>
            <a:rPr lang="en-US" sz="1700" kern="1200" dirty="0" err="1"/>
            <a:t>ein</a:t>
          </a:r>
          <a:r>
            <a:rPr lang="en-US" sz="1700" kern="1200" dirty="0"/>
            <a:t> </a:t>
          </a:r>
          <a:r>
            <a:rPr lang="en-US" sz="1700" kern="1200" dirty="0" err="1"/>
            <a:t>Schlüsselfaktor</a:t>
          </a:r>
          <a:r>
            <a:rPr lang="en-US" sz="1700" kern="1200" dirty="0"/>
            <a:t> für die </a:t>
          </a:r>
          <a:r>
            <a:rPr lang="en-US" sz="1700" kern="1200" dirty="0" err="1"/>
            <a:t>Beteiligung</a:t>
          </a:r>
          <a:r>
            <a:rPr lang="en-US" sz="1700" kern="1200" dirty="0"/>
            <a:t> am </a:t>
          </a:r>
          <a:r>
            <a:rPr lang="en-US" sz="1700" kern="1200" dirty="0" err="1"/>
            <a:t>Arbeitsmarkt</a:t>
          </a:r>
          <a:r>
            <a:rPr lang="en-US" sz="1700" kern="1200" dirty="0"/>
            <a:t>.</a:t>
          </a:r>
        </a:p>
      </dsp:txBody>
      <dsp:txXfrm>
        <a:off x="401903" y="1324950"/>
        <a:ext cx="2983235" cy="1852286"/>
      </dsp:txXfrm>
    </dsp:sp>
    <dsp:sp modelId="{E77957A9-3689-084B-B108-3ADC7A73220C}">
      <dsp:nvSpPr>
        <dsp:cNvPr id="0" name=""/>
        <dsp:cNvSpPr/>
      </dsp:nvSpPr>
      <dsp:spPr>
        <a:xfrm>
          <a:off x="3787042" y="940260"/>
          <a:ext cx="3098489" cy="1967540"/>
        </a:xfrm>
        <a:prstGeom prst="roundRect">
          <a:avLst>
            <a:gd name="adj" fmla="val 10000"/>
          </a:avLst>
        </a:prstGeom>
        <a:solidFill>
          <a:srgbClr val="FDE70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896A1F-C928-7C46-8E94-7677B977D857}">
      <dsp:nvSpPr>
        <dsp:cNvPr id="0" name=""/>
        <dsp:cNvSpPr/>
      </dsp:nvSpPr>
      <dsp:spPr>
        <a:xfrm>
          <a:off x="4131318" y="1267323"/>
          <a:ext cx="3098489" cy="1967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Digitale</a:t>
          </a:r>
          <a:r>
            <a:rPr lang="en-US" sz="1700" kern="1200" dirty="0"/>
            <a:t> </a:t>
          </a:r>
          <a:r>
            <a:rPr lang="en-US" sz="1700" kern="1200" dirty="0" err="1"/>
            <a:t>Technologien</a:t>
          </a:r>
          <a:r>
            <a:rPr lang="en-US" sz="1700" kern="1200" dirty="0"/>
            <a:t> </a:t>
          </a:r>
          <a:r>
            <a:rPr lang="en-US" sz="1700" kern="1200" dirty="0" err="1"/>
            <a:t>vereinfachen</a:t>
          </a:r>
          <a:r>
            <a:rPr lang="en-US" sz="1700" kern="1200" dirty="0"/>
            <a:t> den </a:t>
          </a:r>
          <a:r>
            <a:rPr lang="en-US" sz="1700" kern="1200" dirty="0" err="1"/>
            <a:t>Zugang</a:t>
          </a:r>
          <a:r>
            <a:rPr lang="en-US" sz="1700" kern="1200" dirty="0"/>
            <a:t> </a:t>
          </a:r>
          <a:r>
            <a:rPr lang="en-US" sz="1700" kern="1200" dirty="0" err="1"/>
            <a:t>zu</a:t>
          </a:r>
          <a:r>
            <a:rPr lang="en-US" sz="1700" kern="1200" dirty="0"/>
            <a:t> </a:t>
          </a:r>
          <a:r>
            <a:rPr lang="en-US" sz="1700" kern="1200" dirty="0" err="1"/>
            <a:t>Qualifikationen</a:t>
          </a:r>
          <a:r>
            <a:rPr lang="en-US" sz="1700" kern="1200" dirty="0"/>
            <a:t> und </a:t>
          </a:r>
          <a:r>
            <a:rPr lang="en-US" sz="1700" kern="1200" dirty="0" err="1"/>
            <a:t>zu</a:t>
          </a:r>
          <a:r>
            <a:rPr lang="en-US" sz="1700" kern="1200" dirty="0"/>
            <a:t> </a:t>
          </a:r>
          <a:r>
            <a:rPr lang="en-US" sz="1700" kern="1200" dirty="0" err="1"/>
            <a:t>lebenslangem</a:t>
          </a:r>
          <a:r>
            <a:rPr lang="en-US" sz="1700" kern="1200" dirty="0"/>
            <a:t> </a:t>
          </a:r>
          <a:r>
            <a:rPr lang="en-US" sz="1700" kern="1200" dirty="0" err="1"/>
            <a:t>Lernen</a:t>
          </a:r>
          <a:r>
            <a:rPr lang="en-US" sz="1700" kern="1200" dirty="0"/>
            <a:t> (</a:t>
          </a:r>
          <a:r>
            <a:rPr lang="en-US" sz="1700" kern="1200" dirty="0" err="1"/>
            <a:t>Hümbelin</a:t>
          </a:r>
          <a:r>
            <a:rPr lang="en-US" sz="1700" kern="1200" dirty="0"/>
            <a:t> et al 2019, Engels 2019, van der </a:t>
          </a:r>
          <a:r>
            <a:rPr lang="en-US" sz="1700" kern="1200" dirty="0" err="1"/>
            <a:t>Vlies</a:t>
          </a:r>
          <a:r>
            <a:rPr lang="en-US" sz="1700" kern="1200" dirty="0"/>
            <a:t> 2020). Dies gilt </a:t>
          </a:r>
          <a:r>
            <a:rPr lang="en-US" sz="1700" kern="1200" dirty="0" err="1"/>
            <a:t>auch</a:t>
          </a:r>
          <a:r>
            <a:rPr lang="en-US" sz="1700" kern="1200" dirty="0"/>
            <a:t> für </a:t>
          </a:r>
          <a:r>
            <a:rPr lang="en-US" sz="1700" kern="1200" dirty="0" err="1"/>
            <a:t>MmB</a:t>
          </a:r>
          <a:r>
            <a:rPr lang="en-US" sz="1700" kern="1200" dirty="0"/>
            <a:t>. </a:t>
          </a:r>
        </a:p>
      </dsp:txBody>
      <dsp:txXfrm>
        <a:off x="4188945" y="1324950"/>
        <a:ext cx="2983235" cy="1852286"/>
      </dsp:txXfrm>
    </dsp:sp>
    <dsp:sp modelId="{302F2A32-EE8F-8648-819D-BFBC91DCFF62}">
      <dsp:nvSpPr>
        <dsp:cNvPr id="0" name=""/>
        <dsp:cNvSpPr/>
      </dsp:nvSpPr>
      <dsp:spPr>
        <a:xfrm>
          <a:off x="7574084" y="940260"/>
          <a:ext cx="3098489" cy="1967540"/>
        </a:xfrm>
        <a:prstGeom prst="roundRect">
          <a:avLst>
            <a:gd name="adj" fmla="val 10000"/>
          </a:avLst>
        </a:prstGeom>
        <a:solidFill>
          <a:srgbClr val="FDE70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BDD556-B11F-1541-B59E-75E3F8AE0908}">
      <dsp:nvSpPr>
        <dsp:cNvPr id="0" name=""/>
        <dsp:cNvSpPr/>
      </dsp:nvSpPr>
      <dsp:spPr>
        <a:xfrm>
          <a:off x="7918360" y="1267323"/>
          <a:ext cx="3098489" cy="1967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Das </a:t>
          </a:r>
          <a:r>
            <a:rPr lang="en-US" sz="1700" kern="1200" dirty="0" err="1"/>
            <a:t>Vorhandensein</a:t>
          </a:r>
          <a:r>
            <a:rPr lang="en-US" sz="1700" kern="1200" dirty="0"/>
            <a:t> </a:t>
          </a:r>
          <a:r>
            <a:rPr lang="en-US" sz="1700" kern="1200" dirty="0" err="1"/>
            <a:t>digitaler</a:t>
          </a:r>
          <a:r>
            <a:rPr lang="en-US" sz="1700" kern="1200" dirty="0"/>
            <a:t> </a:t>
          </a:r>
          <a:r>
            <a:rPr lang="en-US" sz="1700" kern="1200" dirty="0" err="1"/>
            <a:t>Technologien</a:t>
          </a:r>
          <a:r>
            <a:rPr lang="en-US" sz="1700" kern="1200" dirty="0"/>
            <a:t> </a:t>
          </a:r>
          <a:r>
            <a:rPr lang="en-US" sz="1700" kern="1200" dirty="0" err="1"/>
            <a:t>alleine</a:t>
          </a:r>
          <a:r>
            <a:rPr lang="en-US" sz="1700" kern="1200" dirty="0"/>
            <a:t> </a:t>
          </a:r>
          <a:r>
            <a:rPr lang="en-US" sz="1700" kern="1200" dirty="0" err="1"/>
            <a:t>garantiert</a:t>
          </a:r>
          <a:r>
            <a:rPr lang="en-US" sz="1700" kern="1200" dirty="0"/>
            <a:t> </a:t>
          </a:r>
          <a:r>
            <a:rPr lang="en-US" sz="1700" kern="1200" dirty="0" err="1"/>
            <a:t>noch</a:t>
          </a:r>
          <a:r>
            <a:rPr lang="en-US" sz="1700" kern="1200" dirty="0"/>
            <a:t> </a:t>
          </a:r>
          <a:r>
            <a:rPr lang="en-US" sz="1700" kern="1200" dirty="0" err="1"/>
            <a:t>nicht</a:t>
          </a:r>
          <a:r>
            <a:rPr lang="en-US" sz="1700" kern="1200" dirty="0"/>
            <a:t> die </a:t>
          </a:r>
          <a:r>
            <a:rPr lang="en-US" sz="1700" kern="1200" dirty="0" err="1"/>
            <a:t>digitale</a:t>
          </a:r>
          <a:r>
            <a:rPr lang="en-US" sz="1700" kern="1200" dirty="0"/>
            <a:t> </a:t>
          </a:r>
          <a:r>
            <a:rPr lang="en-US" sz="1700" kern="1200" dirty="0" err="1"/>
            <a:t>Teilhabe</a:t>
          </a:r>
          <a:r>
            <a:rPr lang="en-US" sz="1700" kern="1200" dirty="0"/>
            <a:t> (ITU 2013). </a:t>
          </a:r>
        </a:p>
      </dsp:txBody>
      <dsp:txXfrm>
        <a:off x="7975987" y="1324950"/>
        <a:ext cx="2983235" cy="1852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E7008-A130-9142-99F7-D9B9660D3B7C}">
      <dsp:nvSpPr>
        <dsp:cNvPr id="0" name=""/>
        <dsp:cNvSpPr/>
      </dsp:nvSpPr>
      <dsp:spPr>
        <a:xfrm>
          <a:off x="885785" y="44029"/>
          <a:ext cx="2113438" cy="211343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Digitalisierung</a:t>
          </a:r>
        </a:p>
      </dsp:txBody>
      <dsp:txXfrm>
        <a:off x="1167577" y="413881"/>
        <a:ext cx="1549854" cy="951047"/>
      </dsp:txXfrm>
    </dsp:sp>
    <dsp:sp modelId="{BBC040F5-DCF7-D54B-94E2-9A93979A73ED}">
      <dsp:nvSpPr>
        <dsp:cNvPr id="0" name=""/>
        <dsp:cNvSpPr/>
      </dsp:nvSpPr>
      <dsp:spPr>
        <a:xfrm>
          <a:off x="1648384" y="1364928"/>
          <a:ext cx="2113438" cy="211343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Berufliche Aus- und Weiterbildung</a:t>
          </a:r>
        </a:p>
      </dsp:txBody>
      <dsp:txXfrm>
        <a:off x="2294744" y="1910900"/>
        <a:ext cx="1268062" cy="1162391"/>
      </dsp:txXfrm>
    </dsp:sp>
    <dsp:sp modelId="{584FC836-67DF-1741-BA39-DDDC493B04EA}">
      <dsp:nvSpPr>
        <dsp:cNvPr id="0" name=""/>
        <dsp:cNvSpPr/>
      </dsp:nvSpPr>
      <dsp:spPr>
        <a:xfrm>
          <a:off x="123186" y="1364928"/>
          <a:ext cx="2113438" cy="211343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Behinderung</a:t>
          </a:r>
        </a:p>
      </dsp:txBody>
      <dsp:txXfrm>
        <a:off x="322201" y="1910900"/>
        <a:ext cx="1268062" cy="11623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56DD1-C503-48C0-B743-645C5C4DC089}">
      <dsp:nvSpPr>
        <dsp:cNvPr id="0" name=""/>
        <dsp:cNvSpPr/>
      </dsp:nvSpPr>
      <dsp:spPr>
        <a:xfrm>
          <a:off x="747" y="438177"/>
          <a:ext cx="2913449" cy="17480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i="0" kern="1200" dirty="0">
              <a:solidFill>
                <a:schemeClr val="bg1"/>
              </a:solidFill>
              <a:latin typeface="Arial" panose="020B0604020202020204"/>
            </a:rPr>
            <a:t>Vorsicht bei der Beschaffung von Systemen (inkl. Themes, Module</a:t>
          </a:r>
          <a:r>
            <a:rPr lang="de-DE" sz="1600" i="0" kern="1200" dirty="0">
              <a:solidFill>
                <a:schemeClr val="bg1"/>
              </a:solidFill>
            </a:rPr>
            <a:t>, </a:t>
          </a:r>
          <a:r>
            <a:rPr lang="de-DE" sz="1600" i="0" kern="1200" dirty="0">
              <a:solidFill>
                <a:schemeClr val="bg1"/>
              </a:solidFill>
              <a:latin typeface="Arial" panose="020B0604020202020204"/>
            </a:rPr>
            <a:t>Plugins)</a:t>
          </a:r>
        </a:p>
      </dsp:txBody>
      <dsp:txXfrm>
        <a:off x="747" y="438177"/>
        <a:ext cx="2913449" cy="1748069"/>
      </dsp:txXfrm>
    </dsp:sp>
    <dsp:sp modelId="{C3374CCD-2242-4783-99D4-E9B1C354E1BB}">
      <dsp:nvSpPr>
        <dsp:cNvPr id="0" name=""/>
        <dsp:cNvSpPr/>
      </dsp:nvSpPr>
      <dsp:spPr>
        <a:xfrm>
          <a:off x="3205541" y="438177"/>
          <a:ext cx="2913449" cy="17480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i="0" kern="1200" dirty="0">
              <a:solidFill>
                <a:schemeClr val="bg1"/>
              </a:solidFill>
              <a:latin typeface="Arial" panose="020B0604020202020204"/>
            </a:rPr>
            <a:t>Monitoring-Stelle für Plattformen und Lernapplikationen im Bildungskontext (CH-weit)</a:t>
          </a:r>
        </a:p>
      </dsp:txBody>
      <dsp:txXfrm>
        <a:off x="3205541" y="438177"/>
        <a:ext cx="2913449" cy="1748069"/>
      </dsp:txXfrm>
    </dsp:sp>
    <dsp:sp modelId="{7C81F8CF-4C28-4C2A-91C7-EE43867980BE}">
      <dsp:nvSpPr>
        <dsp:cNvPr id="0" name=""/>
        <dsp:cNvSpPr/>
      </dsp:nvSpPr>
      <dsp:spPr>
        <a:xfrm>
          <a:off x="1603144" y="2477592"/>
          <a:ext cx="2913449" cy="17480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i="0" kern="1200" dirty="0">
              <a:solidFill>
                <a:schemeClr val="bg1"/>
              </a:solidFill>
              <a:latin typeface="Arial" panose="020B0604020202020204"/>
            </a:rPr>
            <a:t>Breites Angebot an Schulungen für Lehrpersonen (Know-how und Skills-Training in E-</a:t>
          </a:r>
          <a:r>
            <a:rPr lang="de-DE" sz="2100" i="0" kern="1200" dirty="0" err="1">
              <a:solidFill>
                <a:schemeClr val="bg1"/>
              </a:solidFill>
              <a:latin typeface="Arial" panose="020B0604020202020204"/>
            </a:rPr>
            <a:t>Accessibility</a:t>
          </a:r>
          <a:r>
            <a:rPr lang="de-DE" sz="2100" i="0" kern="1200" dirty="0">
              <a:solidFill>
                <a:schemeClr val="bg1"/>
              </a:solidFill>
              <a:latin typeface="Arial" panose="020B0604020202020204"/>
            </a:rPr>
            <a:t>)</a:t>
          </a:r>
          <a:endParaRPr lang="en-US" sz="2100" i="0" kern="1200" dirty="0">
            <a:solidFill>
              <a:schemeClr val="bg1"/>
            </a:solidFill>
          </a:endParaRPr>
        </a:p>
      </dsp:txBody>
      <dsp:txXfrm>
        <a:off x="1603144" y="2477592"/>
        <a:ext cx="2913449" cy="17480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2D6B0-1846-FE45-8726-DC2099E473B9}">
      <dsp:nvSpPr>
        <dsp:cNvPr id="0" name=""/>
        <dsp:cNvSpPr/>
      </dsp:nvSpPr>
      <dsp:spPr>
        <a:xfrm>
          <a:off x="0" y="160600"/>
          <a:ext cx="5037670" cy="491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Risiken</a:t>
          </a:r>
          <a:endParaRPr lang="en-US" sz="2100" kern="1200"/>
        </a:p>
      </dsp:txBody>
      <dsp:txXfrm>
        <a:off x="23988" y="184588"/>
        <a:ext cx="4989694" cy="443423"/>
      </dsp:txXfrm>
    </dsp:sp>
    <dsp:sp modelId="{16A9D738-6C86-C245-BE65-1E24CEB97202}">
      <dsp:nvSpPr>
        <dsp:cNvPr id="0" name=""/>
        <dsp:cNvSpPr/>
      </dsp:nvSpPr>
      <dsp:spPr>
        <a:xfrm>
          <a:off x="0" y="652000"/>
          <a:ext cx="5037670" cy="108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4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Symbol" pitchFamily="2" charset="2"/>
            <a:buChar char="-"/>
          </a:pPr>
          <a:r>
            <a:rPr lang="de-CH" sz="1600" b="0" kern="1200" dirty="0"/>
            <a:t>Schneller digitaler Wandel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Symbol" pitchFamily="2" charset="2"/>
            <a:buChar char="-"/>
          </a:pPr>
          <a:r>
            <a:rPr lang="de-CH" sz="1600" b="0" kern="1200" dirty="0"/>
            <a:t>Hohe Kosten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Symbol" pitchFamily="2" charset="2"/>
            <a:buChar char="-"/>
          </a:pPr>
          <a:r>
            <a:rPr lang="en-US" sz="1600" kern="1200" dirty="0" err="1"/>
            <a:t>Fehlende</a:t>
          </a:r>
          <a:r>
            <a:rPr lang="en-US" sz="1600" kern="1200" dirty="0"/>
            <a:t> </a:t>
          </a:r>
          <a:r>
            <a:rPr lang="en-US" sz="1600" kern="1200" dirty="0" err="1"/>
            <a:t>Verknüpfung</a:t>
          </a:r>
          <a:r>
            <a:rPr lang="en-US" sz="1600" kern="1200" dirty="0"/>
            <a:t> von </a:t>
          </a:r>
          <a:r>
            <a:rPr lang="en-US" sz="1600" kern="1200" dirty="0" err="1"/>
            <a:t>Digitalisierung</a:t>
          </a:r>
          <a:r>
            <a:rPr lang="en-US" sz="1600" kern="1200" dirty="0"/>
            <a:t> und </a:t>
          </a:r>
          <a:r>
            <a:rPr lang="en-US" sz="1600" kern="1200" dirty="0" err="1"/>
            <a:t>Inklusion</a:t>
          </a:r>
          <a:r>
            <a:rPr lang="en-US" sz="1600" kern="1200" dirty="0"/>
            <a:t> von Menschen </a:t>
          </a:r>
          <a:r>
            <a:rPr lang="en-US" sz="1600" kern="1200" dirty="0" err="1"/>
            <a:t>mit</a:t>
          </a:r>
          <a:r>
            <a:rPr lang="en-US" sz="1600" kern="1200" dirty="0"/>
            <a:t> </a:t>
          </a:r>
          <a:r>
            <a:rPr lang="en-US" sz="1600" kern="1200" dirty="0" err="1"/>
            <a:t>Behinderungen</a:t>
          </a:r>
          <a:r>
            <a:rPr lang="en-US" sz="1600" kern="1200" dirty="0"/>
            <a:t> </a:t>
          </a:r>
        </a:p>
      </dsp:txBody>
      <dsp:txXfrm>
        <a:off x="0" y="652000"/>
        <a:ext cx="5037670" cy="1086750"/>
      </dsp:txXfrm>
    </dsp:sp>
    <dsp:sp modelId="{71C67EE9-4E7F-0D4D-965C-6F7FAE4CCA7D}">
      <dsp:nvSpPr>
        <dsp:cNvPr id="0" name=""/>
        <dsp:cNvSpPr/>
      </dsp:nvSpPr>
      <dsp:spPr>
        <a:xfrm>
          <a:off x="0" y="1738751"/>
          <a:ext cx="5037670" cy="491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Barrieren</a:t>
          </a:r>
          <a:endParaRPr lang="en-US" sz="2100" kern="1200"/>
        </a:p>
      </dsp:txBody>
      <dsp:txXfrm>
        <a:off x="23988" y="1762739"/>
        <a:ext cx="4989694" cy="443423"/>
      </dsp:txXfrm>
    </dsp:sp>
    <dsp:sp modelId="{61656AE5-3FBD-D94D-B1C2-22D7F820C3F8}">
      <dsp:nvSpPr>
        <dsp:cNvPr id="0" name=""/>
        <dsp:cNvSpPr/>
      </dsp:nvSpPr>
      <dsp:spPr>
        <a:xfrm>
          <a:off x="0" y="2230151"/>
          <a:ext cx="5037670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4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Symbol" pitchFamily="2" charset="2"/>
            <a:buChar char="-"/>
          </a:pPr>
          <a:r>
            <a:rPr lang="en-US" sz="1600" kern="1200" dirty="0" err="1"/>
            <a:t>Mangelndes</a:t>
          </a:r>
          <a:r>
            <a:rPr lang="en-US" sz="1600" kern="1200" dirty="0"/>
            <a:t> </a:t>
          </a:r>
          <a:r>
            <a:rPr lang="en-US" sz="1600" kern="1200" dirty="0" err="1"/>
            <a:t>Bewusstsein</a:t>
          </a:r>
          <a:r>
            <a:rPr lang="en-US" sz="1600" kern="1200" dirty="0"/>
            <a:t> und Wissen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Symbol" pitchFamily="2" charset="2"/>
            <a:buChar char="-"/>
          </a:pPr>
          <a:r>
            <a:rPr lang="en-US" sz="1600" kern="1200" dirty="0" err="1"/>
            <a:t>Fehlende</a:t>
          </a:r>
          <a:r>
            <a:rPr lang="en-US" sz="1600" kern="1200" dirty="0"/>
            <a:t> </a:t>
          </a:r>
          <a:r>
            <a:rPr lang="en-US" sz="1600" kern="1200" dirty="0" err="1"/>
            <a:t>Zugänglichkeit</a:t>
          </a:r>
          <a:r>
            <a:rPr lang="en-US" sz="1600" kern="1200" dirty="0"/>
            <a:t> der </a:t>
          </a:r>
          <a:r>
            <a:rPr lang="en-US" sz="1600" kern="1200" dirty="0" err="1"/>
            <a:t>digitalen</a:t>
          </a:r>
          <a:r>
            <a:rPr lang="en-US" sz="1600" kern="1200" dirty="0"/>
            <a:t> </a:t>
          </a:r>
          <a:r>
            <a:rPr lang="en-US" sz="1600" kern="1200" dirty="0" err="1"/>
            <a:t>Infrastruktur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Symbol" pitchFamily="2" charset="2"/>
            <a:buChar char="-"/>
          </a:pPr>
          <a:r>
            <a:rPr lang="en-US" sz="1600" kern="1200" dirty="0" err="1"/>
            <a:t>Fehlende</a:t>
          </a:r>
          <a:r>
            <a:rPr lang="en-US" sz="1600" kern="1200" dirty="0"/>
            <a:t> </a:t>
          </a:r>
          <a:r>
            <a:rPr lang="en-US" sz="1600" kern="1200" dirty="0" err="1"/>
            <a:t>Zugänglichkeit</a:t>
          </a:r>
          <a:r>
            <a:rPr lang="en-US" sz="1600" kern="1200" dirty="0"/>
            <a:t> der </a:t>
          </a:r>
          <a:r>
            <a:rPr lang="en-US" sz="1600" kern="1200" dirty="0" err="1"/>
            <a:t>digitalen</a:t>
          </a:r>
          <a:r>
            <a:rPr lang="en-US" sz="1600" kern="1200" dirty="0"/>
            <a:t> </a:t>
          </a:r>
          <a:r>
            <a:rPr lang="en-US" sz="1600" kern="1200" dirty="0" err="1"/>
            <a:t>Inhalte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Symbol" pitchFamily="2" charset="2"/>
            <a:buChar char="-"/>
          </a:pPr>
          <a:r>
            <a:rPr lang="en-US" sz="1600" kern="1200" dirty="0" err="1"/>
            <a:t>Fehlende</a:t>
          </a:r>
          <a:r>
            <a:rPr lang="en-US" sz="1600" kern="1200" dirty="0"/>
            <a:t> (</a:t>
          </a:r>
          <a:r>
            <a:rPr lang="en-US" sz="1600" kern="1200" dirty="0" err="1"/>
            <a:t>digitale</a:t>
          </a:r>
          <a:r>
            <a:rPr lang="en-US" sz="1600" kern="1200" dirty="0"/>
            <a:t>) </a:t>
          </a:r>
          <a:r>
            <a:rPr lang="en-US" sz="1600" kern="1200" dirty="0" err="1"/>
            <a:t>Kompetenzen</a:t>
          </a:r>
          <a:endParaRPr lang="en-US" sz="1600" kern="1200" dirty="0"/>
        </a:p>
      </dsp:txBody>
      <dsp:txXfrm>
        <a:off x="0" y="2230151"/>
        <a:ext cx="5037670" cy="1130220"/>
      </dsp:txXfrm>
    </dsp:sp>
    <dsp:sp modelId="{027F463F-AEDE-2647-A5EF-A854B3BAD9B5}">
      <dsp:nvSpPr>
        <dsp:cNvPr id="0" name=""/>
        <dsp:cNvSpPr/>
      </dsp:nvSpPr>
      <dsp:spPr>
        <a:xfrm>
          <a:off x="0" y="3360371"/>
          <a:ext cx="5037670" cy="491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Unterstützende Faktoren</a:t>
          </a:r>
          <a:endParaRPr lang="en-US" sz="2100" kern="1200"/>
        </a:p>
      </dsp:txBody>
      <dsp:txXfrm>
        <a:off x="23988" y="3384359"/>
        <a:ext cx="4989694" cy="443423"/>
      </dsp:txXfrm>
    </dsp:sp>
    <dsp:sp modelId="{3F4DAF75-BE03-FB42-B398-97E4A16C7959}">
      <dsp:nvSpPr>
        <dsp:cNvPr id="0" name=""/>
        <dsp:cNvSpPr/>
      </dsp:nvSpPr>
      <dsp:spPr>
        <a:xfrm>
          <a:off x="0" y="3851771"/>
          <a:ext cx="5037670" cy="2347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4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Symbol" pitchFamily="2" charset="2"/>
            <a:buChar char="-"/>
          </a:pPr>
          <a:r>
            <a:rPr lang="de-DE" sz="1600" b="0" kern="1200" dirty="0" err="1"/>
            <a:t>Massnahmen</a:t>
          </a:r>
          <a:r>
            <a:rPr lang="de-DE" sz="1600" b="0" kern="1200" dirty="0"/>
            <a:t> auf organisationaler Ebene und spezifische Unterstützung für </a:t>
          </a:r>
          <a:r>
            <a:rPr lang="de-DE" sz="1600" b="0" kern="1200" dirty="0" err="1"/>
            <a:t>LmB</a:t>
          </a:r>
          <a:r>
            <a:rPr lang="de-DE" sz="1600" b="0" kern="1200" dirty="0"/>
            <a:t>
Transparente Information und Kommunikation
Definition der organisationalen Ebene und der Prozesse zur Gewährleistung der Zugänglichkeit
Vermittlung von (grundlegenden) digitalen Fertigkeiten</a:t>
          </a:r>
          <a:endParaRPr lang="en-US" sz="1600" b="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20000"/>
            </a:spcAft>
            <a:buFont typeface="Symbol" pitchFamily="2" charset="2"/>
            <a:buChar char="-"/>
          </a:pPr>
          <a:r>
            <a:rPr lang="en-US" sz="1600" b="0" kern="1200" dirty="0" err="1"/>
            <a:t>Sensibilisierung</a:t>
          </a:r>
          <a:r>
            <a:rPr lang="en-US" sz="1600" b="0" kern="1200" dirty="0"/>
            <a:t> und </a:t>
          </a:r>
          <a:r>
            <a:rPr lang="en-US" sz="1600" b="0" kern="1200" dirty="0" err="1"/>
            <a:t>Bewusstseinsbildung</a:t>
          </a:r>
          <a:r>
            <a:rPr lang="en-US" sz="1600" b="0" kern="1200" dirty="0"/>
            <a:t> </a:t>
          </a:r>
          <a:r>
            <a:rPr lang="en-US" sz="1600" b="0" kern="1200" dirty="0" err="1"/>
            <a:t>auch</a:t>
          </a:r>
          <a:r>
            <a:rPr lang="en-US" sz="1600" b="0" kern="1200" dirty="0"/>
            <a:t> </a:t>
          </a:r>
          <a:r>
            <a:rPr lang="en-US" sz="1600" b="0" kern="1200" dirty="0" err="1"/>
            <a:t>ausserhalb</a:t>
          </a:r>
          <a:r>
            <a:rPr lang="en-US" sz="1600" b="0" kern="1200" dirty="0"/>
            <a:t> der </a:t>
          </a:r>
          <a:r>
            <a:rPr lang="en-US" sz="1600" b="0" kern="1200" dirty="0" err="1"/>
            <a:t>Bildungsorganisationen</a:t>
          </a:r>
          <a:endParaRPr lang="en-US" sz="1600" b="0" kern="1200" dirty="0"/>
        </a:p>
      </dsp:txBody>
      <dsp:txXfrm>
        <a:off x="0" y="3851771"/>
        <a:ext cx="5037670" cy="2347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12.11.24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64704" y="899592"/>
            <a:ext cx="5560412" cy="312773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712000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712000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283968"/>
            <a:ext cx="5560412" cy="424847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12.11.24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96888" y="977900"/>
            <a:ext cx="6034087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de-CH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de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de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14725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1943D-061D-4D24-A54C-DF55BCAE5FF6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710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96888" y="977900"/>
            <a:ext cx="6034087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829352" y="4622019"/>
            <a:ext cx="5511501" cy="4612837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88302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1943D-061D-4D24-A54C-DF55BCAE5FF6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8338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96888" y="977900"/>
            <a:ext cx="6034087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19866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96888" y="977900"/>
            <a:ext cx="6034087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8717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96888" y="977900"/>
            <a:ext cx="6034087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29816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9071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30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27465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31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1046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757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96888" y="977900"/>
            <a:ext cx="6034087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68306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98952-FE33-E1D3-E115-D9AA01BCC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76774EE-45F9-5FE2-512F-B84CD827D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6888" y="977900"/>
            <a:ext cx="6034087" cy="3395663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ACB27C-470E-9F2B-FFB4-7B18811AD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E47ECF-F8CA-9DC9-37D5-CC649BF31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1883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72741-AC77-8B7D-526C-CE1CC0638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0E074C6-564B-5407-911D-98CB8AC710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6888" y="977900"/>
            <a:ext cx="6034087" cy="3395663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A7C7FC2-B643-1F5C-577A-490649813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de-CH" dirty="0"/>
          </a:p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D85B79-035F-CFBB-5F92-E14F27264B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74028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ECBD2-1D40-FE1C-781A-474854A4D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F1BED7D-0758-44D7-7376-260A256DC3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6888" y="977900"/>
            <a:ext cx="6034087" cy="3395663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2C15F30-A1CB-D6FA-A088-21AC25600A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7C99E9-C26B-C54E-AF86-6365AE60CF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52538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F96F5-2C4B-E480-F5DD-9BC90C23B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CE1FFCA-8C3F-FB67-383E-F80E3F5620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6888" y="977900"/>
            <a:ext cx="6034087" cy="3395663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AB146F9-0D19-CA0E-B910-9B34CC73D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74C535-E3E6-633A-61E5-7F3744A8EC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29278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16A1B-7044-E916-C016-2809739EA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15BEFE4-458D-1D83-1A21-DA634C4AF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6888" y="977900"/>
            <a:ext cx="6034087" cy="3395663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9C30090-1BB3-87B5-2B81-058321951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EA3A5C-B7F2-085A-F7CD-49ACB7D01C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390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96888" y="977900"/>
            <a:ext cx="6034087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4788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2040BAA5-8ED1-5052-684A-DB6BB56E8FD6}"/>
              </a:ext>
            </a:extLst>
          </p:cNvPr>
          <p:cNvSpPr/>
          <p:nvPr userDrawn="1"/>
        </p:nvSpPr>
        <p:spPr>
          <a:xfrm>
            <a:off x="0" y="846667"/>
            <a:ext cx="6102000" cy="6011333"/>
          </a:xfrm>
          <a:prstGeom prst="rect">
            <a:avLst/>
          </a:prstGeom>
          <a:solidFill>
            <a:srgbClr val="FD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031569" y="148321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CH"/>
              <a:t>Institut Integration und Partizipation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031569" y="148321"/>
            <a:ext cx="360000" cy="36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594B6BE9-185E-A88B-41DA-D0D14396ED7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03027" y="850779"/>
            <a:ext cx="5323238" cy="6007221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buNone/>
              <a:defRPr sz="1600" b="0"/>
            </a:lvl1pPr>
          </a:lstStyle>
          <a:p>
            <a:r>
              <a:rPr lang="de-CH" dirty="0"/>
              <a:t> Ersetzen Sie diesen Platzhalter durch ein Bild </a:t>
            </a:r>
            <a:br>
              <a:rPr lang="de-CH" dirty="0"/>
            </a:br>
            <a:r>
              <a:rPr lang="de-CH" dirty="0"/>
              <a:t>(Grösse und Position beibehalten).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Eine Auswahl an FHNW-Bildern finden Sie im </a:t>
            </a:r>
            <a:br>
              <a:rPr lang="de-CH" dirty="0"/>
            </a:br>
            <a:r>
              <a:rPr lang="de-CH" dirty="0"/>
              <a:t>«Content </a:t>
            </a:r>
            <a:r>
              <a:rPr lang="de-CH" dirty="0" err="1"/>
              <a:t>Chooser</a:t>
            </a:r>
            <a:r>
              <a:rPr lang="de-CH" dirty="0"/>
              <a:t>» rechts in PowerPoint </a:t>
            </a:r>
            <a:br>
              <a:rPr lang="de-CH" dirty="0"/>
            </a:br>
            <a:r>
              <a:rPr lang="de-CH" dirty="0"/>
              <a:t>oder unter dem Menüpunkt «Einfügen &gt; Inhalte».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Eigene Bilder können Sie durch einen Klick auf das untenstehende Icon einfügen.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287EEC27-B21C-02CA-ECBC-917FAECFBD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8076" y="5229000"/>
            <a:ext cx="5265300" cy="935263"/>
          </a:xfrm>
        </p:spPr>
        <p:txBody>
          <a:bodyPr anchor="b"/>
          <a:lstStyle>
            <a:lvl1pPr marL="0" indent="0">
              <a:buNone/>
              <a:defRPr sz="135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CH" sz="1350" dirty="0"/>
              <a:t>Vorname Name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6CC97B3-B836-D6D6-7A42-566F071FE5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368" y="1117240"/>
            <a:ext cx="5265301" cy="1231106"/>
          </a:xfrm>
        </p:spPr>
        <p:txBody>
          <a:bodyPr wrap="square" anchor="t">
            <a:noAutofit/>
          </a:bodyPr>
          <a:lstStyle>
            <a:lvl1pPr>
              <a:defRPr sz="4000" b="1">
                <a:latin typeface="+mj-lt"/>
              </a:defRPr>
            </a:lvl1pPr>
          </a:lstStyle>
          <a:p>
            <a:r>
              <a:rPr lang="de-CH" dirty="0"/>
              <a:t>Titel </a:t>
            </a:r>
            <a:br>
              <a:rPr lang="de-CH" dirty="0"/>
            </a:br>
            <a:r>
              <a:rPr lang="de-CH" dirty="0"/>
              <a:t>hinzufügen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6EFFB021-AEC2-B428-A250-E8A8F84795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076" y="2926800"/>
            <a:ext cx="5265300" cy="15102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noProof="0" dirty="0"/>
              <a:t>Untertitel </a:t>
            </a:r>
            <a:br>
              <a:rPr lang="de-CH" noProof="0" dirty="0"/>
            </a:br>
            <a:r>
              <a:rPr lang="de-CH" noProof="0" dirty="0"/>
              <a:t>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09AB7D-DBAB-4FFF-BA65-85B95211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Integration und Partizipation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B7570-0B3E-4F91-B744-978CA7BD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ext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5400675" cy="4213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35E508E-E5DE-4F61-8FB9-DFC4286D0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1900" y="1808163"/>
            <a:ext cx="5400675" cy="4213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B5B5BF3-945C-44C6-8CD2-14E5164C87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Institut Integration und Partizipation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1030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4">
          <p15:clr>
            <a:srgbClr val="F26B43"/>
          </p15:clr>
        </p15:guide>
        <p15:guide id="2" pos="3976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6800" y="1170372"/>
            <a:ext cx="11012400" cy="492443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06800" y="1989138"/>
            <a:ext cx="11016850" cy="4175125"/>
          </a:xfrm>
        </p:spPr>
        <p:txBody>
          <a:bodyPr/>
          <a:lstStyle>
            <a:lvl1pPr>
              <a:defRPr/>
            </a:lvl1pPr>
            <a:lvl3pPr marL="536575" indent="-268288">
              <a:defRPr/>
            </a:lvl3pPr>
          </a:lstStyle>
          <a:p>
            <a:pPr lvl="0"/>
            <a:r>
              <a:rPr lang="de-DE" dirty="0"/>
              <a:t>Inhalt hinzufügen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D173F40-185C-2ADF-A4DC-16363A32C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Integration und Partizipation</a:t>
            </a:r>
            <a:endParaRPr lang="de-CH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0A1AFE9-5D1C-2846-D3BD-C3EFFEF9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B03B558-1909-9EAA-030E-9F4C655318C3}"/>
              </a:ext>
            </a:extLst>
          </p:cNvPr>
          <p:cNvSpPr/>
          <p:nvPr userDrawn="1"/>
        </p:nvSpPr>
        <p:spPr>
          <a:xfrm>
            <a:off x="0" y="846667"/>
            <a:ext cx="11430000" cy="6011333"/>
          </a:xfrm>
          <a:prstGeom prst="rect">
            <a:avLst/>
          </a:prstGeom>
          <a:solidFill>
            <a:srgbClr val="FD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6800" y="1067524"/>
            <a:ext cx="10587038" cy="921613"/>
          </a:xfrm>
        </p:spPr>
        <p:txBody>
          <a:bodyPr/>
          <a:lstStyle>
            <a:lvl1pPr>
              <a:defRPr sz="5850"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2030000" y="162000"/>
            <a:ext cx="360000" cy="36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CH"/>
              <a:t>10.09.2024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030000" y="162000"/>
            <a:ext cx="360000" cy="360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CH"/>
              <a:t>Institut Integration und Partizipation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814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6800" y="1170372"/>
            <a:ext cx="11012400" cy="492443"/>
          </a:xfrm>
        </p:spPr>
        <p:txBody>
          <a:bodyPr/>
          <a:lstStyle>
            <a:lvl1pPr>
              <a:defRPr b="0"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06800" y="1989138"/>
            <a:ext cx="11016850" cy="4175125"/>
          </a:xfrm>
        </p:spPr>
        <p:txBody>
          <a:bodyPr/>
          <a:lstStyle>
            <a:lvl1pPr marL="270000" indent="-270000">
              <a:buFont typeface="+mj-lt"/>
              <a:buAutoNum type="arabicPeriod"/>
              <a:defRPr sz="2000"/>
            </a:lvl1pPr>
            <a:lvl2pPr marL="540000" indent="-270000">
              <a:buFont typeface="+mj-lt"/>
              <a:buAutoNum type="alphaLcPeriod"/>
              <a:defRPr sz="2000"/>
            </a:lvl2pPr>
            <a:lvl3pPr marL="810000" indent="-270000">
              <a:defRPr sz="2000"/>
            </a:lvl3pPr>
            <a:lvl4pPr marL="1080000" indent="-270000">
              <a:defRPr sz="2000"/>
            </a:lvl4pPr>
            <a:lvl5pPr marL="1350000" indent="-270000">
              <a:defRPr sz="2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Integration und Partizipation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9837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6800" y="1170372"/>
            <a:ext cx="11012400" cy="492443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06800" y="1989137"/>
            <a:ext cx="5040000" cy="4175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385979" y="1989138"/>
            <a:ext cx="5037671" cy="4175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Integration und Partizipation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30175" y="1170372"/>
            <a:ext cx="5393475" cy="492443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030175" y="1989138"/>
            <a:ext cx="5393475" cy="4175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Integration und Partizipation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045B5233-76F3-BDA2-C5F4-340A566D321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2941" y="846001"/>
            <a:ext cx="5324400" cy="5688000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buNone/>
              <a:defRPr sz="1600" b="0"/>
            </a:lvl1pPr>
          </a:lstStyle>
          <a:p>
            <a:r>
              <a:rPr lang="de-CH" dirty="0"/>
              <a:t>Ersetzen Sie diesen Platzhalter durch ein Bild </a:t>
            </a:r>
            <a:br>
              <a:rPr lang="de-CH" dirty="0"/>
            </a:br>
            <a:r>
              <a:rPr lang="de-CH" dirty="0"/>
              <a:t>(Grösse und Position beibehalten).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Eine Auswahl an FHNW-Bildern finden Sie im </a:t>
            </a:r>
            <a:br>
              <a:rPr lang="de-CH" dirty="0"/>
            </a:br>
            <a:r>
              <a:rPr lang="de-CH" dirty="0"/>
              <a:t>«Content </a:t>
            </a:r>
            <a:r>
              <a:rPr lang="de-CH" dirty="0" err="1"/>
              <a:t>Chooser</a:t>
            </a:r>
            <a:r>
              <a:rPr lang="de-CH" dirty="0"/>
              <a:t>» rechts in PowerPoint </a:t>
            </a:r>
            <a:br>
              <a:rPr lang="de-CH" dirty="0"/>
            </a:br>
            <a:r>
              <a:rPr lang="de-CH" dirty="0"/>
              <a:t>oder unter dem Menüpunkt «Einfügen &gt; Inhalte».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Eigene Bilder können Sie durch einen Klick auf das untenstehende Icon einfügen.</a:t>
            </a:r>
          </a:p>
        </p:txBody>
      </p:sp>
    </p:spTree>
    <p:extLst>
      <p:ext uri="{BB962C8B-B14F-4D97-AF65-F5344CB8AC3E}">
        <p14:creationId xmlns:p14="http://schemas.microsoft.com/office/powerpoint/2010/main" val="399721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6800" y="1170372"/>
            <a:ext cx="5040000" cy="492443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06800" y="1989138"/>
            <a:ext cx="5040000" cy="4175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Integration und Partizipation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BFED3010-9542-8FB4-6B6D-FE48529685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8226" y="846000"/>
            <a:ext cx="5324400" cy="5688000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buNone/>
              <a:defRPr sz="1600" b="0"/>
            </a:lvl1pPr>
          </a:lstStyle>
          <a:p>
            <a:r>
              <a:rPr lang="de-CH" dirty="0"/>
              <a:t>Ersetzen Sie diesen Platzhalter durch ein Bild </a:t>
            </a:r>
            <a:br>
              <a:rPr lang="de-CH" dirty="0"/>
            </a:br>
            <a:r>
              <a:rPr lang="de-CH" dirty="0"/>
              <a:t>(Grösse und Position beibehalten).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Eine Auswahl an FHNW-Bildern finden Sie im </a:t>
            </a:r>
            <a:br>
              <a:rPr lang="de-CH" dirty="0"/>
            </a:br>
            <a:r>
              <a:rPr lang="de-CH" dirty="0"/>
              <a:t>«Content </a:t>
            </a:r>
            <a:r>
              <a:rPr lang="de-CH" dirty="0" err="1"/>
              <a:t>Chooser</a:t>
            </a:r>
            <a:r>
              <a:rPr lang="de-CH" dirty="0"/>
              <a:t>» rechts in PowerPoint </a:t>
            </a:r>
            <a:br>
              <a:rPr lang="de-CH" dirty="0"/>
            </a:br>
            <a:r>
              <a:rPr lang="de-CH" dirty="0"/>
              <a:t>oder unter dem Menüpunkt «Einfügen &gt; Inhalte».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Eigene Bilder können Sie durch einen Klick auf das untenstehende Icon einfügen.</a:t>
            </a:r>
          </a:p>
        </p:txBody>
      </p:sp>
    </p:spTree>
    <p:extLst>
      <p:ext uri="{BB962C8B-B14F-4D97-AF65-F5344CB8AC3E}">
        <p14:creationId xmlns:p14="http://schemas.microsoft.com/office/powerpoint/2010/main" val="293266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Institut Integration und Partizipation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FA158FDB-0E1B-74C0-3EFC-E1E947BFEE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846872"/>
            <a:ext cx="11423650" cy="5688000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buNone/>
              <a:defRPr sz="1600" b="0"/>
            </a:lvl1pPr>
          </a:lstStyle>
          <a:p>
            <a:r>
              <a:rPr lang="de-CH" dirty="0"/>
              <a:t> Ersetzen Sie diesen Platzhalter durch ein Bild (Grösse und Position beibehalten).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Eine Auswahl an FHNW-Bildern finden Sie im «Content </a:t>
            </a:r>
            <a:r>
              <a:rPr lang="de-CH" dirty="0" err="1"/>
              <a:t>Chooser</a:t>
            </a:r>
            <a:r>
              <a:rPr lang="de-CH" dirty="0"/>
              <a:t>» rechts in PowerPoint </a:t>
            </a:r>
            <a:br>
              <a:rPr lang="de-CH" dirty="0"/>
            </a:br>
            <a:r>
              <a:rPr lang="de-CH" dirty="0"/>
              <a:t>oder unter dem Menüpunkt «Einfügen &gt; Inhalte».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Eigene Bilder können Sie durch einen Klick</a:t>
            </a:r>
            <a:br>
              <a:rPr lang="de-CH" dirty="0"/>
            </a:br>
            <a:r>
              <a:rPr lang="de-CH" dirty="0"/>
              <a:t>auf das untenstehende Icon einfügen.</a:t>
            </a:r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6800" y="1170372"/>
            <a:ext cx="11016850" cy="492443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Integration und Partizipation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CCA65A95-72B9-9C39-BC44-04A643558335}"/>
              </a:ext>
            </a:extLst>
          </p:cNvPr>
          <p:cNvSpPr/>
          <p:nvPr userDrawn="1"/>
        </p:nvSpPr>
        <p:spPr>
          <a:xfrm>
            <a:off x="0" y="6534000"/>
            <a:ext cx="11430000" cy="324000"/>
          </a:xfrm>
          <a:prstGeom prst="rect">
            <a:avLst/>
          </a:prstGeom>
          <a:solidFill>
            <a:srgbClr val="FD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8076" y="1170372"/>
            <a:ext cx="1101557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7988" y="1989137"/>
            <a:ext cx="11015662" cy="4175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Inhalt hinzufügen</a:t>
            </a:r>
          </a:p>
          <a:p>
            <a:pPr lvl="2"/>
            <a:r>
              <a:rPr lang="de-CH" noProof="0" dirty="0"/>
              <a:t>Ebene 2</a:t>
            </a:r>
          </a:p>
          <a:p>
            <a:pPr lvl="3"/>
            <a:r>
              <a:rPr lang="de-CH" noProof="0" dirty="0"/>
              <a:t>Ebene 3</a:t>
            </a:r>
          </a:p>
          <a:p>
            <a:pPr lvl="4"/>
            <a:r>
              <a:rPr lang="de-CH" noProof="0" dirty="0"/>
              <a:t>Ebene 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67508" y="6618222"/>
            <a:ext cx="7884492" cy="1461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0" b="1">
                <a:solidFill>
                  <a:schemeClr val="tx1"/>
                </a:solidFill>
              </a:defRPr>
            </a:lvl1pPr>
          </a:lstStyle>
          <a:p>
            <a:r>
              <a:rPr lang="de-CH"/>
              <a:t>Institut Integration und Partizipation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60596" y="6620400"/>
            <a:ext cx="37671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5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BBC21AA-03C3-7EDE-BB82-F15F9CEADEFF}"/>
              </a:ext>
            </a:extLst>
          </p:cNvPr>
          <p:cNvSpPr txBox="1"/>
          <p:nvPr userDrawn="1"/>
        </p:nvSpPr>
        <p:spPr>
          <a:xfrm>
            <a:off x="9552000" y="6618222"/>
            <a:ext cx="1721928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>
              <a:defRPr sz="950" b="1"/>
            </a:lvl1pPr>
          </a:lstStyle>
          <a:p>
            <a:pPr lvl="0" algn="r"/>
            <a:r>
              <a:rPr lang="de-CH" dirty="0"/>
              <a:t>www.fhnw.ch/soziale-arbeit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A5BF8DA-5119-3968-1B33-6EB1AAA5EDE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0457" y="212400"/>
            <a:ext cx="2727663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7" r:id="rId3"/>
    <p:sldLayoutId id="2147483668" r:id="rId4"/>
    <p:sldLayoutId id="2147483661" r:id="rId5"/>
    <p:sldLayoutId id="2147483669" r:id="rId6"/>
    <p:sldLayoutId id="2147483670" r:id="rId7"/>
    <p:sldLayoutId id="2147483665" r:id="rId8"/>
    <p:sldLayoutId id="2147483663" r:id="rId9"/>
    <p:sldLayoutId id="2147483664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68288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269875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69875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A4A3A4"/>
          </p15:clr>
        </p15:guide>
        <p15:guide id="2" pos="7196" userDrawn="1">
          <p15:clr>
            <a:srgbClr val="A4A3A4"/>
          </p15:clr>
        </p15:guide>
        <p15:guide id="3" orient="horz" pos="3883" userDrawn="1">
          <p15:clr>
            <a:srgbClr val="A4A3A4"/>
          </p15:clr>
        </p15:guide>
        <p15:guide id="4" orient="horz" pos="125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lusion-digital.c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ojs.szh.ch/zeitschrift/article/view/984/pdf" TargetMode="External"/><Relationship Id="rId3" Type="http://schemas.openxmlformats.org/officeDocument/2006/relationships/hyperlink" Target="https://www.fhnw.ch/plattformen/newlearning/e-accessibility-die-big-five-der-digitalen-zugaenglichkeit/" TargetMode="External"/><Relationship Id="rId7" Type="http://schemas.openxmlformats.org/officeDocument/2006/relationships/hyperlink" Target="http://www.incluision-digital.ch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who.int/classifications/icf" TargetMode="External"/><Relationship Id="rId5" Type="http://schemas.openxmlformats.org/officeDocument/2006/relationships/hyperlink" Target="https://doi.org/10.1787/33dd4c26-en" TargetMode="External"/><Relationship Id="rId10" Type="http://schemas.openxmlformats.org/officeDocument/2006/relationships/hyperlink" Target="https://link.springer.com/chapter/10.1007/978-3-031-35897-5_30" TargetMode="External"/><Relationship Id="rId4" Type="http://schemas.openxmlformats.org/officeDocument/2006/relationships/hyperlink" Target="https://www.itu.int/en/action/accessibility/Documents/The%20ICT%20Opportunity%20for%20a%20Disability_Inclusive%20Development%20Framework.pdf" TargetMode="External"/><Relationship Id="rId9" Type="http://schemas.openxmlformats.org/officeDocument/2006/relationships/hyperlink" Target="https://transfer.vet/ungeschoepfte-potenzial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53ADAF5-4807-68FF-4D40-65438BF62A1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398651" y="6021288"/>
            <a:ext cx="5481324" cy="576064"/>
          </a:xfrm>
          <a:prstGeom prst="rect">
            <a:avLst/>
          </a:prstGeom>
        </p:spPr>
        <p:txBody>
          <a:bodyPr/>
          <a:lstStyle/>
          <a:p>
            <a:r>
              <a:rPr lang="de-CH" sz="1400" dirty="0"/>
              <a:t>Netzwerktreffen Lernen mit Behinderung in der Sek II</a:t>
            </a:r>
            <a:br>
              <a:rPr lang="de-CH" sz="1400" dirty="0"/>
            </a:br>
            <a:r>
              <a:rPr lang="de-CH" sz="1400" dirty="0"/>
              <a:t>20. November 2024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755E460-25C6-3A25-5B4F-AAC2A569B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Integration und Partizipation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BDBB4E-FF89-DE17-7B80-A8E1AEC2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070260B-CF47-66A4-FC11-39A8B8E6AC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8650" y="4653136"/>
            <a:ext cx="5481325" cy="935263"/>
          </a:xfrm>
        </p:spPr>
        <p:txBody>
          <a:bodyPr/>
          <a:lstStyle/>
          <a:p>
            <a:r>
              <a:rPr lang="de-CH" sz="1800" b="1" dirty="0"/>
              <a:t>Anne Parpan-Blaser, Anton Bolfing, </a:t>
            </a:r>
            <a:br>
              <a:rPr lang="de-CH" sz="1800" dirty="0"/>
            </a:br>
            <a:r>
              <a:rPr lang="de-CH" sz="1800" dirty="0"/>
              <a:t>Silvano Ackermann, Gabriela Antener, Julia Garibovic, Fabienne Kaiser, Olivier Steiner </a:t>
            </a:r>
          </a:p>
          <a:p>
            <a:r>
              <a:rPr lang="de-CH" sz="1800" dirty="0">
                <a:hlinkClick r:id="rId3"/>
              </a:rPr>
              <a:t>www.inclusion-digital.ch</a:t>
            </a:r>
            <a:endParaRPr lang="de-CH" sz="180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878F171-5CBB-F640-B0CE-CE00CC157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651" y="1117240"/>
            <a:ext cx="5265301" cy="1231106"/>
          </a:xfrm>
        </p:spPr>
        <p:txBody>
          <a:bodyPr/>
          <a:lstStyle/>
          <a:p>
            <a:r>
              <a:rPr lang="de-CH" sz="3600" dirty="0"/>
              <a:t>Digitale Teilhabe von Menschen mit Behinderung in der beruflichen Bildung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8462FC9-7E54-74D0-8265-A612652692C2}"/>
              </a:ext>
            </a:extLst>
          </p:cNvPr>
          <p:cNvSpPr txBox="1"/>
          <p:nvPr/>
        </p:nvSpPr>
        <p:spPr>
          <a:xfrm>
            <a:off x="9994783" y="6597352"/>
            <a:ext cx="143148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1000" dirty="0"/>
              <a:t>©</a:t>
            </a:r>
            <a:r>
              <a:rPr lang="de-CH" sz="1000" i="1" dirty="0"/>
              <a:t> Adobe Stock / Feodora</a:t>
            </a:r>
            <a:endParaRPr lang="de-CH" sz="1000" dirty="0"/>
          </a:p>
        </p:txBody>
      </p:sp>
      <p:pic>
        <p:nvPicPr>
          <p:cNvPr id="11" name="Grafik 1">
            <a:extLst>
              <a:ext uri="{FF2B5EF4-FFF2-40B4-BE49-F238E27FC236}">
                <a16:creationId xmlns:a16="http://schemas.microsoft.com/office/drawing/2014/main" id="{F1F43F97-8F8F-2F66-5D0E-1BF8C7F7636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9" r="16219"/>
          <a:stretch/>
        </p:blipFill>
        <p:spPr bwMode="auto"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5FAF845-D2D7-68E2-3466-8E865A723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166321"/>
            <a:ext cx="2834005" cy="52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555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7636C-6D16-60D1-4523-09A7E56B0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9674E3-3503-479C-1A5D-ADF3E4186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76" y="1170372"/>
            <a:ext cx="11012400" cy="492443"/>
          </a:xfrm>
        </p:spPr>
        <p:txBody>
          <a:bodyPr wrap="square" anchor="t">
            <a:normAutofit/>
          </a:bodyPr>
          <a:lstStyle/>
          <a:p>
            <a:r>
              <a:rPr lang="de-CH" dirty="0"/>
              <a:t>Resultate (AP1/3): Relevante Aspekte aus Sicht von </a:t>
            </a:r>
            <a:r>
              <a:rPr lang="de-CH" dirty="0" err="1"/>
              <a:t>LmB</a:t>
            </a:r>
            <a:r>
              <a:rPr lang="de-CH" dirty="0"/>
              <a:t>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003E035-ED7E-6654-DDB9-6A69F37E2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694" y="1844825"/>
            <a:ext cx="11105902" cy="396044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dirty="0" err="1"/>
              <a:t>Sechs</a:t>
            </a:r>
            <a:r>
              <a:rPr lang="en-US" dirty="0"/>
              <a:t> </a:t>
            </a:r>
            <a:r>
              <a:rPr lang="en-US" dirty="0" err="1"/>
              <a:t>Kernkategorien</a:t>
            </a:r>
            <a:r>
              <a:rPr lang="en-US" dirty="0"/>
              <a:t> </a:t>
            </a:r>
            <a:r>
              <a:rPr lang="en-US" dirty="0" err="1"/>
              <a:t>digitaler</a:t>
            </a:r>
            <a:r>
              <a:rPr lang="en-US" dirty="0"/>
              <a:t> </a:t>
            </a:r>
            <a:r>
              <a:rPr lang="en-US" dirty="0" err="1"/>
              <a:t>Teilhabe</a:t>
            </a:r>
            <a:r>
              <a:rPr lang="en-US" dirty="0"/>
              <a:t>: 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dirty="0" err="1"/>
              <a:t>Zugänglichkeit</a:t>
            </a:r>
            <a:r>
              <a:rPr lang="en-US" dirty="0"/>
              <a:t> – </a:t>
            </a:r>
            <a:r>
              <a:rPr lang="en-US" dirty="0" err="1"/>
              <a:t>Kompetenzen</a:t>
            </a:r>
            <a:r>
              <a:rPr lang="en-US" dirty="0"/>
              <a:t> – </a:t>
            </a:r>
            <a:r>
              <a:rPr lang="en-US" dirty="0" err="1"/>
              <a:t>Zusatzaufwand</a:t>
            </a:r>
            <a:r>
              <a:rPr lang="en-US" dirty="0"/>
              <a:t> - adaptive </a:t>
            </a:r>
            <a:r>
              <a:rPr lang="en-US" dirty="0" err="1"/>
              <a:t>Strategien</a:t>
            </a:r>
            <a:r>
              <a:rPr lang="en-US" dirty="0"/>
              <a:t> – </a:t>
            </a:r>
            <a:r>
              <a:rPr lang="en-US" dirty="0" err="1"/>
              <a:t>Unterstützung</a:t>
            </a:r>
            <a:r>
              <a:rPr lang="en-US" dirty="0"/>
              <a:t> – Awareness –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Ausstattung</a:t>
            </a:r>
            <a:endParaRPr lang="en-US" dirty="0"/>
          </a:p>
          <a:p>
            <a:pPr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1000" dirty="0"/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en-US" sz="1000" dirty="0"/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en-US" sz="1000" dirty="0"/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en-US" sz="1000" dirty="0"/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en-US" sz="1000" dirty="0"/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en-US" sz="1000" dirty="0"/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en-US" sz="1000" dirty="0"/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en-US" sz="1000" dirty="0"/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en-US" sz="1000" dirty="0"/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en-US" sz="1000" dirty="0"/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dirty="0"/>
              <a:t>		                 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dirty="0"/>
              <a:t>			   				                  N = 27 </a:t>
            </a:r>
            <a:r>
              <a:rPr lang="en-US" dirty="0" err="1"/>
              <a:t>LmB</a:t>
            </a:r>
            <a:r>
              <a:rPr lang="en-US" dirty="0"/>
              <a:t>, 10 Expert*</a:t>
            </a:r>
            <a:r>
              <a:rPr lang="en-US" dirty="0" err="1"/>
              <a:t>innen</a:t>
            </a:r>
            <a:endParaRPr lang="en-US" dirty="0"/>
          </a:p>
          <a:p>
            <a:pPr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F2EECC36-FCE6-11BE-183B-9CA466D07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18222"/>
            <a:ext cx="7884492" cy="14619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/>
              <a:t>Institut Integration und Partizipation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6EDC29-BA53-8C96-B1F3-804453177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de-CH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29DD02D8-1BBD-03AA-C37D-089AA32136DF}"/>
              </a:ext>
            </a:extLst>
          </p:cNvPr>
          <p:cNvSpPr txBox="1">
            <a:spLocks/>
          </p:cNvSpPr>
          <p:nvPr/>
        </p:nvSpPr>
        <p:spPr>
          <a:xfrm>
            <a:off x="354694" y="6618222"/>
            <a:ext cx="118800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CH" b="1"/>
              <a:t>10.09.2024</a:t>
            </a:r>
            <a:endParaRPr lang="de-CH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09AA832-1303-8DEB-5A52-F11C13549E1E}"/>
              </a:ext>
            </a:extLst>
          </p:cNvPr>
          <p:cNvSpPr txBox="1"/>
          <p:nvPr/>
        </p:nvSpPr>
        <p:spPr>
          <a:xfrm>
            <a:off x="380753" y="3284985"/>
            <a:ext cx="11105902" cy="2399358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marL="461963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 err="1"/>
              <a:t>Voraussetzungen</a:t>
            </a:r>
            <a:r>
              <a:rPr lang="en-US" kern="1200" dirty="0"/>
              <a:t> für </a:t>
            </a:r>
            <a:r>
              <a:rPr lang="en-US" kern="1200" dirty="0" err="1"/>
              <a:t>digitale</a:t>
            </a:r>
            <a:r>
              <a:rPr lang="en-US" kern="1200" dirty="0"/>
              <a:t> </a:t>
            </a:r>
            <a:r>
              <a:rPr lang="en-US" kern="1200" dirty="0" err="1"/>
              <a:t>Teilhabe</a:t>
            </a:r>
            <a:r>
              <a:rPr lang="en-US" kern="1200" dirty="0"/>
              <a:t> </a:t>
            </a:r>
            <a:r>
              <a:rPr lang="en-US" kern="1200" dirty="0" err="1"/>
              <a:t>werden</a:t>
            </a:r>
            <a:r>
              <a:rPr lang="en-US" kern="1200" dirty="0"/>
              <a:t> v. a. </a:t>
            </a:r>
            <a:r>
              <a:rPr lang="en-US" kern="1200" dirty="0" err="1"/>
              <a:t>durch</a:t>
            </a:r>
            <a:r>
              <a:rPr lang="en-US" kern="1200" dirty="0"/>
              <a:t> die </a:t>
            </a:r>
            <a:r>
              <a:rPr lang="en-US" kern="1200" dirty="0" err="1"/>
              <a:t>Bildungsorganisationen</a:t>
            </a:r>
            <a:r>
              <a:rPr lang="en-US" dirty="0"/>
              <a:t> </a:t>
            </a:r>
            <a:r>
              <a:rPr lang="en-US" dirty="0" err="1"/>
              <a:t>geschaffen</a:t>
            </a:r>
            <a:r>
              <a:rPr lang="en-US" dirty="0"/>
              <a:t> - </a:t>
            </a:r>
            <a:r>
              <a:rPr lang="en-US" kern="1200" dirty="0"/>
              <a:t>oft ad hoc </a:t>
            </a:r>
            <a:r>
              <a:rPr lang="en-US" kern="1200" dirty="0" err="1"/>
              <a:t>durch</a:t>
            </a:r>
            <a:r>
              <a:rPr lang="en-US" kern="1200" dirty="0"/>
              <a:t> </a:t>
            </a:r>
            <a:r>
              <a:rPr lang="en-US" kern="1200" dirty="0" err="1"/>
              <a:t>Lehrpersonen</a:t>
            </a:r>
            <a:r>
              <a:rPr lang="en-US" kern="1200" dirty="0"/>
              <a:t> und </a:t>
            </a:r>
            <a:r>
              <a:rPr lang="en-US" kern="1200" dirty="0" err="1"/>
              <a:t>selten</a:t>
            </a:r>
            <a:r>
              <a:rPr lang="en-US" kern="1200" dirty="0"/>
              <a:t> </a:t>
            </a:r>
            <a:r>
              <a:rPr lang="en-US" kern="1200" dirty="0" err="1"/>
              <a:t>systematisch</a:t>
            </a:r>
            <a:r>
              <a:rPr lang="en-US" kern="1200" dirty="0"/>
              <a:t>.</a:t>
            </a:r>
          </a:p>
          <a:p>
            <a:pPr marL="461963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LmB</a:t>
            </a:r>
            <a:r>
              <a:rPr lang="en-US" dirty="0"/>
              <a:t> </a:t>
            </a:r>
            <a:r>
              <a:rPr lang="en-US" dirty="0" err="1"/>
              <a:t>nutzen</a:t>
            </a:r>
            <a:r>
              <a:rPr lang="en-US" dirty="0"/>
              <a:t> </a:t>
            </a:r>
            <a:r>
              <a:rPr lang="en-US" dirty="0" err="1"/>
              <a:t>vielfältige</a:t>
            </a:r>
            <a:r>
              <a:rPr lang="en-US" dirty="0"/>
              <a:t> adaptive </a:t>
            </a:r>
            <a:r>
              <a:rPr lang="en-US" dirty="0" err="1"/>
              <a:t>Strategien</a:t>
            </a:r>
            <a:r>
              <a:rPr lang="en-US" dirty="0"/>
              <a:t> um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Barrieren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überwinden</a:t>
            </a:r>
            <a:r>
              <a:rPr lang="en-US" dirty="0"/>
              <a:t>. </a:t>
            </a:r>
            <a:r>
              <a:rPr lang="en-US" dirty="0" err="1"/>
              <a:t>Dafür</a:t>
            </a:r>
            <a:r>
              <a:rPr lang="en-US" dirty="0"/>
              <a:t> </a:t>
            </a:r>
            <a:r>
              <a:rPr lang="en-US" dirty="0" err="1"/>
              <a:t>geht</a:t>
            </a:r>
            <a:r>
              <a:rPr lang="en-US" dirty="0"/>
              <a:t> Zeit und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verloren</a:t>
            </a:r>
            <a:r>
              <a:rPr lang="en-US" dirty="0"/>
              <a:t>, die </a:t>
            </a:r>
            <a:r>
              <a:rPr lang="en-US" dirty="0" err="1"/>
              <a:t>besser</a:t>
            </a:r>
            <a:r>
              <a:rPr lang="en-US" dirty="0"/>
              <a:t> in </a:t>
            </a:r>
            <a:r>
              <a:rPr lang="en-US" dirty="0" err="1"/>
              <a:t>Lernaktiväten</a:t>
            </a:r>
            <a:r>
              <a:rPr lang="en-US" dirty="0"/>
              <a:t> </a:t>
            </a:r>
            <a:r>
              <a:rPr lang="en-US" dirty="0" err="1"/>
              <a:t>investiert</a:t>
            </a:r>
            <a:r>
              <a:rPr lang="en-US" dirty="0"/>
              <a:t> </a:t>
            </a:r>
            <a:r>
              <a:rPr lang="en-US" dirty="0" err="1"/>
              <a:t>würde</a:t>
            </a:r>
            <a:r>
              <a:rPr lang="en-US" dirty="0"/>
              <a:t>.</a:t>
            </a:r>
          </a:p>
          <a:p>
            <a:pPr marL="461963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LmB</a:t>
            </a:r>
            <a:r>
              <a:rPr lang="en-US" dirty="0"/>
              <a:t> </a:t>
            </a:r>
            <a:r>
              <a:rPr lang="en-US" dirty="0" err="1"/>
              <a:t>wünschen</a:t>
            </a:r>
            <a:r>
              <a:rPr lang="en-US" dirty="0"/>
              <a:t> </a:t>
            </a: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Verständnis</a:t>
            </a:r>
            <a:r>
              <a:rPr lang="en-US" dirty="0"/>
              <a:t> für </a:t>
            </a:r>
            <a:r>
              <a:rPr lang="en-US" dirty="0" err="1"/>
              <a:t>ihre</a:t>
            </a:r>
            <a:r>
              <a:rPr lang="en-US" dirty="0"/>
              <a:t> Situation und </a:t>
            </a:r>
            <a:r>
              <a:rPr lang="en-US" dirty="0" err="1"/>
              <a:t>angemessene</a:t>
            </a:r>
            <a:r>
              <a:rPr lang="en-US" dirty="0"/>
              <a:t> </a:t>
            </a:r>
            <a:r>
              <a:rPr lang="en-US" dirty="0" err="1"/>
              <a:t>Unterstützung</a:t>
            </a:r>
            <a:r>
              <a:rPr lang="en-US" dirty="0"/>
              <a:t>. Sie </a:t>
            </a:r>
            <a:r>
              <a:rPr lang="en-US" dirty="0" err="1"/>
              <a:t>fürchten</a:t>
            </a:r>
            <a:r>
              <a:rPr lang="en-US" dirty="0"/>
              <a:t>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Stigmatisierung</a:t>
            </a:r>
            <a:r>
              <a:rPr lang="en-US" dirty="0"/>
              <a:t> und </a:t>
            </a:r>
            <a:r>
              <a:rPr lang="en-US" dirty="0" err="1"/>
              <a:t>Autonomieverlust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2467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01FFD-0542-B6DE-2815-2259422C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1170372"/>
            <a:ext cx="11012400" cy="492443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de-CH" b="0" kern="1200" dirty="0">
                <a:latin typeface="+mj-lt"/>
                <a:ea typeface="+mj-ea"/>
                <a:cs typeface="+mj-cs"/>
              </a:rPr>
              <a:t>Resultate (AP 3): User Experience von </a:t>
            </a:r>
            <a:r>
              <a:rPr lang="de-CH" b="0" kern="1200" dirty="0" err="1">
                <a:latin typeface="+mj-lt"/>
                <a:ea typeface="+mj-ea"/>
                <a:cs typeface="+mj-cs"/>
              </a:rPr>
              <a:t>LmB</a:t>
            </a:r>
            <a:endParaRPr lang="de-CH" b="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72303E3-12B8-F384-A9A7-2E14392B78CA}"/>
              </a:ext>
            </a:extLst>
          </p:cNvPr>
          <p:cNvSpPr txBox="1">
            <a:spLocks/>
          </p:cNvSpPr>
          <p:nvPr/>
        </p:nvSpPr>
        <p:spPr>
          <a:xfrm>
            <a:off x="406800" y="1989138"/>
            <a:ext cx="11016850" cy="4320182"/>
          </a:xfrm>
          <a:prstGeom prst="rect">
            <a:avLst/>
          </a:prstGeom>
        </p:spPr>
        <p:txBody>
          <a:bodyPr vert="horz" lIns="0" tIns="0" rIns="0" bIns="0" rtlCol="0" anchorCtr="0">
            <a:normAutofit fontScale="85000" lnSpcReduction="20000"/>
          </a:bodyPr>
          <a:lstStyle>
            <a:defPPr>
              <a:defRPr lang="de-DE"/>
            </a:defPPr>
            <a:lvl1pPr marL="0" algn="l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35000"/>
              </a:lnSpc>
              <a:spcAft>
                <a:spcPts val="600"/>
              </a:spcAft>
            </a:pPr>
            <a:r>
              <a:rPr lang="en-US" sz="2000" dirty="0" err="1"/>
              <a:t>Leitfadeninterviews</a:t>
            </a:r>
            <a:r>
              <a:rPr lang="en-US" sz="2000" dirty="0"/>
              <a:t> </a:t>
            </a:r>
            <a:r>
              <a:rPr lang="en-US" sz="2000" dirty="0" err="1"/>
              <a:t>entlang</a:t>
            </a:r>
            <a:r>
              <a:rPr lang="en-US" sz="2000" dirty="0"/>
              <a:t> von </a:t>
            </a:r>
            <a:r>
              <a:rPr lang="en-US" sz="2000" dirty="0" err="1"/>
              <a:t>Szenarien</a:t>
            </a:r>
            <a:r>
              <a:rPr lang="en-US" sz="2000" dirty="0"/>
              <a:t>:</a:t>
            </a:r>
            <a:r>
              <a:rPr lang="de-CH" sz="2000" dirty="0"/>
              <a:t> Information über die Ausbildung einholen und online Anmeldung, Zugänglichkeit der relevanten Lernmaterialien, Zugang zu den Lerninhalten (Zugänglichkeit der Distributionskanäle), Bearbeitung von Übungsaufgaben, Gruppenarbeit / online Zusammenarbeit, (Elektronische) Prüfungen</a:t>
            </a:r>
          </a:p>
          <a:p>
            <a:pPr lvl="0">
              <a:lnSpc>
                <a:spcPct val="135000"/>
              </a:lnSpc>
              <a:spcAft>
                <a:spcPts val="600"/>
              </a:spcAft>
            </a:pPr>
            <a:endParaRPr lang="de-CH" sz="2000" dirty="0"/>
          </a:p>
          <a:p>
            <a:pPr lvl="0">
              <a:lnSpc>
                <a:spcPct val="135000"/>
              </a:lnSpc>
              <a:spcAft>
                <a:spcPts val="600"/>
              </a:spcAft>
            </a:pPr>
            <a:endParaRPr lang="de-CH" sz="2000" dirty="0"/>
          </a:p>
          <a:p>
            <a:pPr lvl="0">
              <a:lnSpc>
                <a:spcPct val="135000"/>
              </a:lnSpc>
              <a:spcAft>
                <a:spcPts val="600"/>
              </a:spcAft>
            </a:pPr>
            <a:endParaRPr lang="de-CH" sz="2000" dirty="0"/>
          </a:p>
          <a:p>
            <a:pPr lvl="0">
              <a:lnSpc>
                <a:spcPct val="135000"/>
              </a:lnSpc>
              <a:spcAft>
                <a:spcPts val="600"/>
              </a:spcAft>
            </a:pPr>
            <a:endParaRPr lang="de-CH" sz="2000" dirty="0"/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sz="2100" dirty="0"/>
              <a:t>							     	 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sz="2100" dirty="0"/>
              <a:t>							            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en-US" sz="2100" dirty="0"/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sz="2400" dirty="0"/>
              <a:t> 							          N = 16 </a:t>
            </a:r>
            <a:r>
              <a:rPr lang="en-US" sz="2400" dirty="0" err="1"/>
              <a:t>LmB</a:t>
            </a:r>
            <a:r>
              <a:rPr lang="en-US" sz="2400" dirty="0"/>
              <a:t> </a:t>
            </a:r>
            <a:r>
              <a:rPr lang="en-US" sz="2400" dirty="0" err="1"/>
              <a:t>aus</a:t>
            </a:r>
            <a:r>
              <a:rPr lang="en-US" sz="2400" dirty="0"/>
              <a:t> 9 </a:t>
            </a:r>
            <a:r>
              <a:rPr lang="en-US" sz="2400" dirty="0" err="1"/>
              <a:t>Organisationen</a:t>
            </a:r>
            <a:endParaRPr lang="en-US" sz="2400" dirty="0"/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en-US" sz="4800" dirty="0"/>
          </a:p>
          <a:p>
            <a:pPr lvl="0">
              <a:lnSpc>
                <a:spcPct val="135000"/>
              </a:lnSpc>
              <a:spcAft>
                <a:spcPts val="600"/>
              </a:spcAft>
            </a:pPr>
            <a:endParaRPr lang="en-US" sz="2000" dirty="0"/>
          </a:p>
          <a:p>
            <a:pPr lvl="0">
              <a:lnSpc>
                <a:spcPct val="135000"/>
              </a:lnSpc>
              <a:spcAft>
                <a:spcPts val="600"/>
              </a:spcAft>
            </a:pPr>
            <a:endParaRPr lang="en-US" sz="4000" dirty="0"/>
          </a:p>
          <a:p>
            <a:pPr lvl="0" algn="l"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FC0048-8167-9A51-5454-DF4C7680C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18222"/>
            <a:ext cx="7884492" cy="146194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de-CH" b="1" kern="1200">
                <a:latin typeface="+mn-lt"/>
                <a:ea typeface="+mn-ea"/>
                <a:cs typeface="+mn-cs"/>
              </a:rPr>
              <a:t>Institut Integration und Partizipation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764D8B-36D7-D781-6795-2FA0B225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de-CH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3FE1A16-8460-4A7F-66EF-885600AECA2E}"/>
              </a:ext>
            </a:extLst>
          </p:cNvPr>
          <p:cNvSpPr txBox="1"/>
          <p:nvPr/>
        </p:nvSpPr>
        <p:spPr>
          <a:xfrm flipH="1">
            <a:off x="404622" y="3429000"/>
            <a:ext cx="10976686" cy="2258628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marL="461963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Deutlicher</a:t>
            </a:r>
            <a:r>
              <a:rPr lang="en-US" dirty="0"/>
              <a:t> </a:t>
            </a:r>
            <a:r>
              <a:rPr lang="en-US" dirty="0" err="1"/>
              <a:t>Unterschied</a:t>
            </a:r>
            <a:r>
              <a:rPr lang="en-US" dirty="0"/>
              <a:t> in den </a:t>
            </a:r>
            <a:r>
              <a:rPr lang="en-US" dirty="0" err="1"/>
              <a:t>digitalen</a:t>
            </a:r>
            <a:r>
              <a:rPr lang="en-US" dirty="0"/>
              <a:t> </a:t>
            </a:r>
            <a:r>
              <a:rPr lang="en-US" dirty="0" err="1"/>
              <a:t>Kompetenzen</a:t>
            </a:r>
            <a:r>
              <a:rPr lang="en-US" dirty="0"/>
              <a:t>. Dies </a:t>
            </a:r>
            <a:r>
              <a:rPr lang="en-US" dirty="0" err="1"/>
              <a:t>führt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neuen</a:t>
            </a:r>
            <a:r>
              <a:rPr lang="en-US" dirty="0"/>
              <a:t> </a:t>
            </a:r>
            <a:r>
              <a:rPr lang="en-US" dirty="0" err="1"/>
              <a:t>Formen</a:t>
            </a:r>
            <a:r>
              <a:rPr lang="en-US" dirty="0"/>
              <a:t> der </a:t>
            </a:r>
            <a:r>
              <a:rPr lang="en-US" dirty="0" err="1"/>
              <a:t>Ungleichheit</a:t>
            </a:r>
            <a:r>
              <a:rPr lang="en-US" dirty="0"/>
              <a:t>. </a:t>
            </a:r>
            <a:r>
              <a:rPr lang="en-US" dirty="0" err="1"/>
              <a:t>Umgang</a:t>
            </a:r>
            <a:r>
              <a:rPr lang="en-US" dirty="0"/>
              <a:t> mit </a:t>
            </a:r>
            <a:r>
              <a:rPr lang="en-US" dirty="0" err="1"/>
              <a:t>digitalen</a:t>
            </a:r>
            <a:r>
              <a:rPr lang="en-US" dirty="0"/>
              <a:t> </a:t>
            </a:r>
            <a:r>
              <a:rPr lang="en-US" dirty="0" err="1"/>
              <a:t>Barrieren</a:t>
            </a:r>
            <a:r>
              <a:rPr lang="en-US" dirty="0"/>
              <a:t> </a:t>
            </a:r>
            <a:r>
              <a:rPr lang="en-US" dirty="0" err="1"/>
              <a:t>gelingt</a:t>
            </a:r>
            <a:r>
              <a:rPr lang="en-US" dirty="0"/>
              <a:t> </a:t>
            </a:r>
            <a:r>
              <a:rPr lang="en-US" dirty="0" err="1"/>
              <a:t>denen</a:t>
            </a:r>
            <a:r>
              <a:rPr lang="en-US" dirty="0"/>
              <a:t> </a:t>
            </a:r>
            <a:r>
              <a:rPr lang="en-US" dirty="0" err="1"/>
              <a:t>besser</a:t>
            </a:r>
            <a:r>
              <a:rPr lang="en-US" dirty="0"/>
              <a:t>, die </a:t>
            </a:r>
            <a:r>
              <a:rPr lang="en-US" dirty="0" err="1"/>
              <a:t>sich</a:t>
            </a:r>
            <a:r>
              <a:rPr lang="en-US" dirty="0"/>
              <a:t> digital </a:t>
            </a:r>
            <a:r>
              <a:rPr lang="en-US" dirty="0" err="1"/>
              <a:t>kompetent</a:t>
            </a:r>
            <a:r>
              <a:rPr lang="en-US" dirty="0"/>
              <a:t> </a:t>
            </a:r>
            <a:r>
              <a:rPr lang="en-US" dirty="0" err="1"/>
              <a:t>fühlen</a:t>
            </a:r>
            <a:endParaRPr lang="en-US" dirty="0"/>
          </a:p>
          <a:p>
            <a:pPr marL="461963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Sehr </a:t>
            </a:r>
            <a:r>
              <a:rPr lang="en-US" dirty="0" err="1"/>
              <a:t>unterschiedliche</a:t>
            </a:r>
            <a:r>
              <a:rPr lang="en-US" dirty="0"/>
              <a:t> </a:t>
            </a:r>
            <a:r>
              <a:rPr lang="en-US" dirty="0" err="1"/>
              <a:t>Handhabung</a:t>
            </a:r>
            <a:r>
              <a:rPr lang="en-US" dirty="0"/>
              <a:t> (Information, </a:t>
            </a:r>
            <a:r>
              <a:rPr lang="en-US" dirty="0" err="1"/>
              <a:t>Bewilligung</a:t>
            </a:r>
            <a:r>
              <a:rPr lang="en-US" dirty="0"/>
              <a:t>, </a:t>
            </a:r>
            <a:r>
              <a:rPr lang="en-US" dirty="0" err="1"/>
              <a:t>Umsetzung</a:t>
            </a:r>
            <a:r>
              <a:rPr lang="en-US" dirty="0"/>
              <a:t>) des </a:t>
            </a:r>
            <a:r>
              <a:rPr lang="en-US" dirty="0" err="1"/>
              <a:t>Nachteilsausgleichs</a:t>
            </a:r>
            <a:r>
              <a:rPr lang="en-US" dirty="0"/>
              <a:t> (NTA) </a:t>
            </a:r>
          </a:p>
          <a:p>
            <a:pPr marL="461963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Wichtige</a:t>
            </a:r>
            <a:r>
              <a:rPr lang="en-US" dirty="0"/>
              <a:t> Rolle von </a:t>
            </a:r>
            <a:r>
              <a:rPr lang="en-US" dirty="0" err="1"/>
              <a:t>Fachstellen</a:t>
            </a:r>
            <a:r>
              <a:rPr lang="en-US" dirty="0"/>
              <a:t> für </a:t>
            </a:r>
            <a:r>
              <a:rPr lang="en-US" dirty="0" err="1"/>
              <a:t>Kompetenzerwerb</a:t>
            </a:r>
            <a:r>
              <a:rPr lang="en-US" dirty="0"/>
              <a:t>, </a:t>
            </a:r>
            <a:r>
              <a:rPr lang="en-US" dirty="0" err="1"/>
              <a:t>Ausstattung</a:t>
            </a:r>
            <a:r>
              <a:rPr lang="en-US" dirty="0"/>
              <a:t> mit </a:t>
            </a:r>
            <a:r>
              <a:rPr lang="en-US" dirty="0" err="1"/>
              <a:t>digitalen</a:t>
            </a:r>
            <a:r>
              <a:rPr lang="en-US" dirty="0"/>
              <a:t> (</a:t>
            </a:r>
            <a:r>
              <a:rPr lang="en-US" dirty="0" err="1"/>
              <a:t>Hilfs</a:t>
            </a:r>
            <a:r>
              <a:rPr lang="en-US" dirty="0"/>
              <a:t>-)</a:t>
            </a:r>
            <a:r>
              <a:rPr lang="en-US" dirty="0" err="1"/>
              <a:t>Mitteln</a:t>
            </a:r>
            <a:r>
              <a:rPr lang="en-US" dirty="0"/>
              <a:t>, und die </a:t>
            </a:r>
            <a:r>
              <a:rPr lang="en-US" dirty="0" err="1"/>
              <a:t>Umsetzung</a:t>
            </a:r>
            <a:r>
              <a:rPr lang="en-US" dirty="0"/>
              <a:t> des NTA.</a:t>
            </a:r>
          </a:p>
        </p:txBody>
      </p:sp>
    </p:spTree>
    <p:extLst>
      <p:ext uri="{BB962C8B-B14F-4D97-AF65-F5344CB8AC3E}">
        <p14:creationId xmlns:p14="http://schemas.microsoft.com/office/powerpoint/2010/main" val="3001922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3C813C90-B7F6-F841-E4D8-DAAD59D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86" y="841720"/>
            <a:ext cx="11012400" cy="492443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Resultate (AP 2): Nationale Befragung von Bildungs-organisationen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61EC8C8-A1D4-244D-250D-F3AB83387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368" y="2924944"/>
            <a:ext cx="3672976" cy="417512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dirty="0"/>
              <a:t>Index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Inclusion</a:t>
            </a:r>
            <a:r>
              <a:rPr lang="de-DE" dirty="0"/>
              <a:t> (Booth &amp; </a:t>
            </a:r>
            <a:r>
              <a:rPr lang="de-DE" dirty="0" err="1"/>
              <a:t>Ainscow</a:t>
            </a:r>
            <a:r>
              <a:rPr lang="de-DE" dirty="0"/>
              <a:t> 2002) als Analyserahmen für digitale Teilhabe mit den Dimensionen: Strukturen, Kulturen, Praxen. </a:t>
            </a:r>
          </a:p>
          <a:p>
            <a:pPr marL="11113" indent="0">
              <a:spcAft>
                <a:spcPts val="600"/>
              </a:spcAft>
              <a:buNone/>
            </a:pPr>
            <a:endParaRPr lang="de-DE" dirty="0"/>
          </a:p>
          <a:p>
            <a:pPr marL="11113" indent="0">
              <a:spcAft>
                <a:spcPts val="600"/>
              </a:spcAft>
              <a:buNone/>
            </a:pPr>
            <a:r>
              <a:rPr lang="de-DE" dirty="0"/>
              <a:t> </a:t>
            </a:r>
            <a:endParaRPr lang="de-CH" b="1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9B867CF-0EBA-7900-C98F-179C1C92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18222"/>
            <a:ext cx="7884492" cy="14619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CH"/>
              <a:t>Institut Integration und Partizipation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5E7F0FC-F067-324A-2F14-66CD7098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62F6FA0-D97D-4B47-B212-2C1E2F635D6C}" type="slidenum">
              <a:rPr lang="de-CH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de-CH"/>
          </a:p>
        </p:txBody>
      </p:sp>
      <p:graphicFrame>
        <p:nvGraphicFramePr>
          <p:cNvPr id="20" name="Inhaltsplatzhalter 19">
            <a:extLst>
              <a:ext uri="{FF2B5EF4-FFF2-40B4-BE49-F238E27FC236}">
                <a16:creationId xmlns:a16="http://schemas.microsoft.com/office/drawing/2014/main" id="{627FC5C7-5AD3-FEE1-292A-D622D54A1ED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9799804"/>
              </p:ext>
            </p:extLst>
          </p:nvPr>
        </p:nvGraphicFramePr>
        <p:xfrm>
          <a:off x="4645080" y="1893193"/>
          <a:ext cx="6815516" cy="4494650"/>
        </p:xfrm>
        <a:graphic>
          <a:graphicData uri="http://schemas.openxmlformats.org/drawingml/2006/table">
            <a:tbl>
              <a:tblPr firstRow="1" lastRow="1" bandRow="1" bandCol="1">
                <a:tableStyleId>{2D5ABB26-0587-4C30-8999-92F81FD0307C}</a:tableStyleId>
              </a:tblPr>
              <a:tblGrid>
                <a:gridCol w="2381796">
                  <a:extLst>
                    <a:ext uri="{9D8B030D-6E8A-4147-A177-3AD203B41FA5}">
                      <a16:colId xmlns:a16="http://schemas.microsoft.com/office/drawing/2014/main" val="2212579593"/>
                    </a:ext>
                  </a:extLst>
                </a:gridCol>
                <a:gridCol w="2283871">
                  <a:extLst>
                    <a:ext uri="{9D8B030D-6E8A-4147-A177-3AD203B41FA5}">
                      <a16:colId xmlns:a16="http://schemas.microsoft.com/office/drawing/2014/main" val="4077485897"/>
                    </a:ext>
                  </a:extLst>
                </a:gridCol>
                <a:gridCol w="2149849">
                  <a:extLst>
                    <a:ext uri="{9D8B030D-6E8A-4147-A177-3AD203B41FA5}">
                      <a16:colId xmlns:a16="http://schemas.microsoft.com/office/drawing/2014/main" val="1998983235"/>
                    </a:ext>
                  </a:extLst>
                </a:gridCol>
              </a:tblGrid>
              <a:tr h="371181">
                <a:tc>
                  <a:txBody>
                    <a:bodyPr/>
                    <a:lstStyle/>
                    <a:p>
                      <a:pPr algn="ctr"/>
                      <a:r>
                        <a:rPr lang="de-DE" sz="1600" b="1" cap="all" spc="150" dirty="0">
                          <a:solidFill>
                            <a:schemeClr val="bg1"/>
                          </a:solidFill>
                        </a:rPr>
                        <a:t>Strukturen</a:t>
                      </a:r>
                    </a:p>
                  </a:txBody>
                  <a:tcPr marL="120783" marR="63123" marT="60391" marB="6039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cap="all" spc="150" dirty="0">
                          <a:solidFill>
                            <a:schemeClr val="bg1"/>
                          </a:solidFill>
                        </a:rPr>
                        <a:t>Praxen</a:t>
                      </a:r>
                    </a:p>
                  </a:txBody>
                  <a:tcPr marL="120783" marR="63123" marT="60391" marB="60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cap="all" spc="150" dirty="0">
                          <a:solidFill>
                            <a:schemeClr val="bg1"/>
                          </a:solidFill>
                        </a:rPr>
                        <a:t>Kulturen</a:t>
                      </a:r>
                    </a:p>
                  </a:txBody>
                  <a:tcPr marL="120783" marR="63123" marT="60391" marB="603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515825"/>
                  </a:ext>
                </a:extLst>
              </a:tr>
              <a:tr h="2883645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itchFamily="2" charset="2"/>
                        <a:buNone/>
                      </a:pPr>
                      <a:r>
                        <a:rPr lang="de-CH" sz="16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Einschätzungen zu </a:t>
                      </a:r>
                      <a:br>
                        <a:rPr lang="de-CH" sz="16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de-CH" sz="1600" cap="none" spc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e-Accessibility</a:t>
                      </a:r>
                      <a:r>
                        <a:rPr lang="de-CH" sz="16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digitaler Inhalte (bspw. Untertitel)</a:t>
                      </a:r>
                      <a:endParaRPr lang="de-DE" sz="160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itchFamily="2" charset="2"/>
                        <a:buNone/>
                      </a:pPr>
                      <a:r>
                        <a:rPr lang="de-CH" sz="16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Angebot an Weiterbildung von Lehrpersonen zu </a:t>
                      </a:r>
                      <a:br>
                        <a:rPr lang="de-CH" sz="16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de-CH" sz="1600" cap="none" spc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e-Accessibility</a:t>
                      </a:r>
                      <a:endParaRPr lang="de-DE" sz="160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itchFamily="2" charset="2"/>
                        <a:buNone/>
                      </a:pPr>
                      <a:r>
                        <a:rPr lang="de-CH" sz="16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Vorhandensein eines </a:t>
                      </a:r>
                      <a:br>
                        <a:rPr lang="de-CH" sz="16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de-CH" sz="1600" cap="none" spc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e-Accessibility</a:t>
                      </a:r>
                      <a:r>
                        <a:rPr lang="de-CH" sz="16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Konzepts</a:t>
                      </a:r>
                      <a:endParaRPr lang="de-DE" sz="160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0783" marR="63123" marT="60391" marB="60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itchFamily="2" charset="2"/>
                        <a:buNone/>
                      </a:pPr>
                      <a:r>
                        <a:rPr lang="de-CH" sz="16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Wissen der Lehrpersonen zur Gestaltung inklusiven</a:t>
                      </a:r>
                      <a:br>
                        <a:rPr lang="de-CH" sz="16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de-CH" sz="16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Unterrichts</a:t>
                      </a:r>
                    </a:p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itchFamily="2" charset="2"/>
                        <a:buNone/>
                      </a:pPr>
                      <a:r>
                        <a:rPr lang="de-CH" sz="16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﻿﻿Regelmässige Thematisierung der UNO-BRK</a:t>
                      </a:r>
                    </a:p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itchFamily="2" charset="2"/>
                        <a:buNone/>
                      </a:pPr>
                      <a:r>
                        <a:rPr lang="de-CH" sz="16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﻿﻿Leitung fördert Inklusion</a:t>
                      </a:r>
                    </a:p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itchFamily="2" charset="2"/>
                        <a:buNone/>
                      </a:pPr>
                      <a:r>
                        <a:rPr lang="de-CH" sz="16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Informationsmaterialien zu Inklusion für Lernende</a:t>
                      </a:r>
                    </a:p>
                  </a:txBody>
                  <a:tcPr marL="120783" marR="63123" marT="60391" marB="60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itchFamily="2" charset="2"/>
                        <a:buNone/>
                      </a:pPr>
                      <a:r>
                        <a:rPr lang="de-CH" sz="16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﻿﻿Stellenwert des Themas</a:t>
                      </a:r>
                      <a:br>
                        <a:rPr lang="de-CH" sz="16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de-CH" sz="16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Inklusion in der Organisation</a:t>
                      </a:r>
                    </a:p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itchFamily="2" charset="2"/>
                        <a:buNone/>
                      </a:pPr>
                      <a:r>
                        <a:rPr lang="de-CH" sz="16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﻿﻿Stellenwert des Themas </a:t>
                      </a:r>
                      <a:r>
                        <a:rPr lang="de-CH" sz="1600" cap="none" spc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e-Accessibility</a:t>
                      </a:r>
                      <a:r>
                        <a:rPr lang="de-CH" sz="16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in der Organisation</a:t>
                      </a:r>
                    </a:p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itchFamily="2" charset="2"/>
                        <a:buNone/>
                      </a:pPr>
                      <a:r>
                        <a:rPr lang="de-CH" sz="16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﻿﻿Haltungen der Lehrpersonen gegenüber Inklusion</a:t>
                      </a:r>
                    </a:p>
                  </a:txBody>
                  <a:tcPr marL="120783" marR="63123" marT="60391" marB="60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396236"/>
                  </a:ext>
                </a:extLst>
              </a:tr>
              <a:tr h="619407"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1" kern="1200" cap="all" spc="150" dirty="0">
                          <a:solidFill>
                            <a:schemeClr val="bg1"/>
                          </a:solidFill>
                        </a:rPr>
                        <a:t>Digitale Teilhabe in Organisationen der beruflichen Aus- und Weiterbildung</a:t>
                      </a:r>
                      <a:endParaRPr lang="de-DE" sz="1600" b="1" kern="1200" cap="all" spc="15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0783" marR="63123" marT="60391" marB="6039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617374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1E207A-0DD9-8A46-429E-72984D62C248}"/>
              </a:ext>
            </a:extLst>
          </p:cNvPr>
          <p:cNvSpPr txBox="1">
            <a:spLocks/>
          </p:cNvSpPr>
          <p:nvPr/>
        </p:nvSpPr>
        <p:spPr>
          <a:xfrm>
            <a:off x="354694" y="6618222"/>
            <a:ext cx="118800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CH" b="1" dirty="0"/>
              <a:t>10.09.2024</a:t>
            </a:r>
          </a:p>
        </p:txBody>
      </p:sp>
    </p:spTree>
    <p:extLst>
      <p:ext uri="{BB962C8B-B14F-4D97-AF65-F5344CB8AC3E}">
        <p14:creationId xmlns:p14="http://schemas.microsoft.com/office/powerpoint/2010/main" val="462010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01FFD-0542-B6DE-2815-2259422C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96" y="836712"/>
            <a:ext cx="11012400" cy="492443"/>
          </a:xfrm>
        </p:spPr>
        <p:txBody>
          <a:bodyPr wrap="square" anchor="t">
            <a:noAutofit/>
          </a:bodyPr>
          <a:lstStyle/>
          <a:p>
            <a:r>
              <a:rPr lang="de-CH" dirty="0"/>
              <a:t>Resultate (AP 2): Nationale Befragung von Bildungs-organisationen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0259DED-C3FD-AC60-5FC5-6798C815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20400"/>
            <a:ext cx="7884492" cy="144016"/>
          </a:xfrm>
        </p:spPr>
        <p:txBody>
          <a:bodyPr/>
          <a:lstStyle/>
          <a:p>
            <a:r>
              <a:rPr lang="de-CH"/>
              <a:t>Institut Integration und Partizipation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764D8B-36D7-D781-6795-2FA0B225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de-CH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31C6904B-683A-8308-C1F9-A1A42F52D470}"/>
              </a:ext>
            </a:extLst>
          </p:cNvPr>
          <p:cNvSpPr txBox="1">
            <a:spLocks/>
          </p:cNvSpPr>
          <p:nvPr/>
        </p:nvSpPr>
        <p:spPr>
          <a:xfrm>
            <a:off x="354694" y="6618222"/>
            <a:ext cx="118800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CH" b="1" dirty="0"/>
              <a:t>10.09.2024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43C7570-7E79-ED3E-AD65-00C1D1796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55" y="1916832"/>
            <a:ext cx="11016850" cy="4104456"/>
          </a:xfrm>
          <a:solidFill>
            <a:srgbClr val="FFC000"/>
          </a:solidFill>
        </p:spPr>
        <p:txBody>
          <a:bodyPr/>
          <a:lstStyle/>
          <a:p>
            <a:pPr marL="449263" lvl="0" indent="-2730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61963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Digitale</a:t>
            </a:r>
            <a:r>
              <a:rPr lang="en-US" sz="1800" dirty="0"/>
              <a:t> </a:t>
            </a:r>
            <a:r>
              <a:rPr lang="en-US" sz="1800" dirty="0" err="1"/>
              <a:t>Technologien</a:t>
            </a:r>
            <a:r>
              <a:rPr lang="en-US" sz="1800" dirty="0"/>
              <a:t> </a:t>
            </a:r>
            <a:r>
              <a:rPr lang="en-US" sz="1800" dirty="0" err="1"/>
              <a:t>zugunsten</a:t>
            </a:r>
            <a:r>
              <a:rPr lang="en-US" sz="1800" dirty="0"/>
              <a:t> der </a:t>
            </a:r>
            <a:r>
              <a:rPr lang="en-US" sz="1800" dirty="0" err="1"/>
              <a:t>Partizipation</a:t>
            </a:r>
            <a:r>
              <a:rPr lang="en-US" sz="1800" dirty="0"/>
              <a:t> von </a:t>
            </a:r>
            <a:r>
              <a:rPr lang="en-US" sz="1800" dirty="0" err="1"/>
              <a:t>LmB</a:t>
            </a:r>
            <a:r>
              <a:rPr lang="en-US" sz="1800" dirty="0"/>
              <a:t> </a:t>
            </a:r>
            <a:r>
              <a:rPr lang="en-US" sz="1800" dirty="0" err="1"/>
              <a:t>fehlen</a:t>
            </a:r>
            <a:r>
              <a:rPr lang="en-US" sz="1800" dirty="0"/>
              <a:t> oft (z. B. </a:t>
            </a:r>
            <a:r>
              <a:rPr lang="en-US" sz="1800" dirty="0" err="1"/>
              <a:t>Induktionsschleifen</a:t>
            </a:r>
            <a:r>
              <a:rPr lang="en-US" sz="1800" dirty="0"/>
              <a:t>, </a:t>
            </a:r>
            <a:r>
              <a:rPr lang="en-US" sz="1800" dirty="0" err="1"/>
              <a:t>Untertitel</a:t>
            </a:r>
            <a:r>
              <a:rPr lang="en-US" sz="1800" dirty="0"/>
              <a:t>). </a:t>
            </a:r>
          </a:p>
          <a:p>
            <a:pPr marL="461963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Konzeptionell wird Digitalisierung meist ohne Barrierefreiheit verhandelt (in 1/3 der Organisationen wird Behinderung in Digitalisierungskonzepten berücksichtigt)</a:t>
            </a:r>
          </a:p>
          <a:p>
            <a:pPr marL="461963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2/3 der </a:t>
            </a:r>
            <a:r>
              <a:rPr lang="en-US" sz="1800" dirty="0" err="1"/>
              <a:t>Organisationen</a:t>
            </a:r>
            <a:r>
              <a:rPr lang="en-US" sz="1800" dirty="0"/>
              <a:t> </a:t>
            </a:r>
            <a:r>
              <a:rPr lang="en-US" sz="1800" dirty="0" err="1"/>
              <a:t>erstellen</a:t>
            </a:r>
            <a:r>
              <a:rPr lang="en-US" sz="1800" dirty="0"/>
              <a:t> </a:t>
            </a:r>
            <a:r>
              <a:rPr lang="en-US" sz="1800" dirty="0" err="1"/>
              <a:t>barrierefrei</a:t>
            </a:r>
            <a:r>
              <a:rPr lang="en-US" sz="1800" dirty="0"/>
              <a:t> </a:t>
            </a:r>
            <a:r>
              <a:rPr lang="en-US" sz="1800" dirty="0" err="1"/>
              <a:t>aufbereitete</a:t>
            </a:r>
            <a:r>
              <a:rPr lang="en-US" sz="1800" dirty="0"/>
              <a:t> </a:t>
            </a:r>
            <a:r>
              <a:rPr lang="en-US" sz="1800" dirty="0" err="1"/>
              <a:t>Lernmaterialien</a:t>
            </a:r>
            <a:r>
              <a:rPr lang="en-US" sz="1800" dirty="0"/>
              <a:t> auf </a:t>
            </a:r>
            <a:r>
              <a:rPr lang="en-US" sz="1800" dirty="0" err="1"/>
              <a:t>Nachfrage</a:t>
            </a:r>
            <a:r>
              <a:rPr lang="en-US" sz="1800" dirty="0"/>
              <a:t>. Nur 20% </a:t>
            </a:r>
            <a:r>
              <a:rPr lang="en-US" sz="1800" dirty="0" err="1"/>
              <a:t>bemühen</a:t>
            </a:r>
            <a:r>
              <a:rPr lang="en-US" sz="1800" dirty="0"/>
              <a:t> </a:t>
            </a:r>
            <a:r>
              <a:rPr lang="en-US" sz="1800" dirty="0" err="1"/>
              <a:t>sich</a:t>
            </a:r>
            <a:r>
              <a:rPr lang="en-US" sz="1800" dirty="0"/>
              <a:t>, all </a:t>
            </a:r>
            <a:r>
              <a:rPr lang="en-US" sz="1800" dirty="0" err="1"/>
              <a:t>ihre</a:t>
            </a:r>
            <a:r>
              <a:rPr lang="en-US" sz="1800" dirty="0"/>
              <a:t> </a:t>
            </a:r>
            <a:r>
              <a:rPr lang="en-US" sz="1800" dirty="0" err="1"/>
              <a:t>Lernmaterialien</a:t>
            </a:r>
            <a:r>
              <a:rPr lang="en-US" sz="1800" dirty="0"/>
              <a:t> </a:t>
            </a:r>
            <a:r>
              <a:rPr lang="en-US" sz="1800" dirty="0" err="1"/>
              <a:t>zugänglich</a:t>
            </a:r>
            <a:r>
              <a:rPr lang="en-US" sz="1800" dirty="0"/>
              <a:t> </a:t>
            </a:r>
            <a:r>
              <a:rPr lang="en-US" sz="1800" dirty="0" err="1"/>
              <a:t>aufzubereiten</a:t>
            </a:r>
            <a:r>
              <a:rPr lang="en-US" sz="1800" dirty="0"/>
              <a:t>. </a:t>
            </a:r>
          </a:p>
          <a:p>
            <a:pPr marL="461963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Verantwortung für barrierefreie Lerninhalte liegt in der Regel bei den Lehrkräften. In ¾ der Organisationen stellt Barrierefreiheit eine Herausforderung für Lehrkräfte dar.</a:t>
            </a:r>
          </a:p>
          <a:p>
            <a:pPr marL="461963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Das Thema Inklusion wird als sehr wichtig erachtet. Nur ½ der Organisationen räumt der digitalen Barrierefreiheit eine geringe Priorität ein. </a:t>
            </a:r>
          </a:p>
          <a:p>
            <a:pPr marL="0" indent="0">
              <a:lnSpc>
                <a:spcPct val="110000"/>
              </a:lnSpc>
              <a:buNone/>
            </a:pPr>
            <a:endParaRPr lang="de-DE" sz="1800" dirty="0"/>
          </a:p>
          <a:p>
            <a:pPr marL="0" indent="0">
              <a:lnSpc>
                <a:spcPct val="110000"/>
              </a:lnSpc>
              <a:buNone/>
            </a:pPr>
            <a:r>
              <a:rPr lang="de-DE" sz="1800" dirty="0"/>
              <a:t>						        </a:t>
            </a:r>
            <a:r>
              <a:rPr lang="de-CH" sz="2000" dirty="0"/>
              <a:t>N = </a:t>
            </a:r>
            <a:r>
              <a:rPr lang="en-US" sz="2000" dirty="0"/>
              <a:t>431 </a:t>
            </a:r>
            <a:r>
              <a:rPr lang="en-US" sz="2000" dirty="0" err="1"/>
              <a:t>Fachkräfte</a:t>
            </a:r>
            <a:r>
              <a:rPr lang="en-US" sz="2000" dirty="0"/>
              <a:t> </a:t>
            </a:r>
            <a:r>
              <a:rPr lang="en-US" sz="2000" dirty="0" err="1"/>
              <a:t>aus</a:t>
            </a:r>
            <a:r>
              <a:rPr lang="en-US" sz="2000" dirty="0"/>
              <a:t> 289 </a:t>
            </a:r>
            <a:r>
              <a:rPr lang="en-US" sz="2000" dirty="0" err="1"/>
              <a:t>Organisationen</a:t>
            </a:r>
            <a:endParaRPr lang="en-US" sz="2000" dirty="0"/>
          </a:p>
          <a:p>
            <a:pPr marL="0" lvl="0" indent="0" algn="l">
              <a:lnSpc>
                <a:spcPct val="110000"/>
              </a:lnSpc>
              <a:buNone/>
            </a:pPr>
            <a:endParaRPr lang="de-DE" dirty="0"/>
          </a:p>
          <a:p>
            <a:pPr lvl="0" algn="l">
              <a:lnSpc>
                <a:spcPct val="110000"/>
              </a:lnSpc>
            </a:pPr>
            <a:endParaRPr lang="de-DE" sz="2000" dirty="0"/>
          </a:p>
          <a:p>
            <a:pPr lvl="0" algn="l">
              <a:lnSpc>
                <a:spcPct val="110000"/>
              </a:lnSpc>
            </a:pPr>
            <a:endParaRPr lang="de-DE" dirty="0"/>
          </a:p>
          <a:p>
            <a:pPr marL="0" lvl="0" indent="0" algn="l">
              <a:lnSpc>
                <a:spcPct val="110000"/>
              </a:lnSpc>
              <a:buNone/>
            </a:pPr>
            <a:endParaRPr lang="de-DE" sz="2000" dirty="0"/>
          </a:p>
          <a:p>
            <a:pPr marL="0" lvl="0" indent="0" algn="l">
              <a:lnSpc>
                <a:spcPct val="110000"/>
              </a:lnSpc>
              <a:buNone/>
            </a:pPr>
            <a:endParaRPr lang="en-US" sz="2000" dirty="0"/>
          </a:p>
          <a:p>
            <a:pPr marL="0" lvl="0" indent="0" algn="l">
              <a:lnSpc>
                <a:spcPct val="110000"/>
              </a:lnSpc>
              <a:buNone/>
            </a:pPr>
            <a:endParaRPr lang="en-US" sz="2000" dirty="0"/>
          </a:p>
          <a:p>
            <a:pPr marL="0" lvl="0" indent="0" algn="l">
              <a:lnSpc>
                <a:spcPct val="110000"/>
              </a:lnSpc>
              <a:buNone/>
            </a:pPr>
            <a:endParaRPr lang="en-US" sz="2000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18187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7A60EE7-482E-1265-D6EC-CFB27B4442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50"/>
          <a:stretch/>
        </p:blipFill>
        <p:spPr>
          <a:xfrm>
            <a:off x="6454759" y="1800639"/>
            <a:ext cx="5207922" cy="446957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F35FA5C-1FB8-6DAF-57CC-F85EBD0D99FD}"/>
              </a:ext>
            </a:extLst>
          </p:cNvPr>
          <p:cNvSpPr txBox="1"/>
          <p:nvPr/>
        </p:nvSpPr>
        <p:spPr>
          <a:xfrm>
            <a:off x="7719115" y="6230734"/>
            <a:ext cx="4302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Steiner &amp; Kaiser 2023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3C813C90-B7F6-F841-E4D8-DAAD59D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1170372"/>
            <a:ext cx="11012400" cy="430887"/>
          </a:xfrm>
        </p:spPr>
        <p:txBody>
          <a:bodyPr/>
          <a:lstStyle/>
          <a:p>
            <a:r>
              <a:rPr lang="de-DE" sz="2800" dirty="0"/>
              <a:t>Resultate (AP 2): Nationale Befragung von Bildungsorganisationen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9982D43B-8DAC-EB01-5411-40F50B31D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799" y="1989137"/>
            <a:ext cx="6409281" cy="4175125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Index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Inclusion</a:t>
            </a:r>
            <a:r>
              <a:rPr lang="de-DE" sz="1800" dirty="0"/>
              <a:t> (Booth &amp; </a:t>
            </a:r>
            <a:r>
              <a:rPr lang="de-DE" sz="1800" dirty="0" err="1"/>
              <a:t>Ainscow</a:t>
            </a:r>
            <a:r>
              <a:rPr lang="de-DE" sz="1800" dirty="0"/>
              <a:t> 2002) als Analyserahmen für digitale Teilhabe mit den Dimensionen Strukturen, Kulturen, Praxen.   </a:t>
            </a:r>
            <a:endParaRPr lang="de-CH" sz="1800" b="1" dirty="0"/>
          </a:p>
          <a:p>
            <a:pPr marL="0" indent="0">
              <a:spcBef>
                <a:spcPts val="1200"/>
              </a:spcBef>
              <a:buNone/>
            </a:pPr>
            <a:r>
              <a:rPr lang="de-CH" sz="1800" b="1" dirty="0"/>
              <a:t>Entwicklungsgrad der Berufsbildungsorganisationen</a:t>
            </a:r>
          </a:p>
          <a:p>
            <a:pPr>
              <a:lnSpc>
                <a:spcPct val="100000"/>
              </a:lnSpc>
            </a:pPr>
            <a:r>
              <a:rPr lang="de-CH" sz="1800" dirty="0"/>
              <a:t>E-</a:t>
            </a:r>
            <a:r>
              <a:rPr lang="de-CH" sz="1800" dirty="0" err="1"/>
              <a:t>inclusion</a:t>
            </a:r>
            <a:r>
              <a:rPr lang="de-CH" sz="1800" dirty="0"/>
              <a:t> hoch</a:t>
            </a:r>
          </a:p>
          <a:p>
            <a:pPr>
              <a:lnSpc>
                <a:spcPct val="100000"/>
              </a:lnSpc>
            </a:pPr>
            <a:r>
              <a:rPr lang="de-CH" sz="1800" dirty="0"/>
              <a:t>E-</a:t>
            </a:r>
            <a:r>
              <a:rPr lang="de-CH" sz="1800" dirty="0" err="1"/>
              <a:t>inclusion</a:t>
            </a:r>
            <a:r>
              <a:rPr lang="de-CH" sz="1800" dirty="0"/>
              <a:t> niedrig</a:t>
            </a:r>
          </a:p>
          <a:p>
            <a:pPr marL="0" indent="0">
              <a:spcBef>
                <a:spcPts val="600"/>
              </a:spcBef>
              <a:buNone/>
              <a:tabLst>
                <a:tab pos="1209862" algn="l"/>
              </a:tabLst>
            </a:pPr>
            <a:r>
              <a:rPr lang="de-CH" sz="1800" b="1" dirty="0"/>
              <a:t>In der Gruppe hohe E-Inklusion…</a:t>
            </a:r>
          </a:p>
          <a:p>
            <a:pPr>
              <a:lnSpc>
                <a:spcPct val="100000"/>
              </a:lnSpc>
              <a:tabLst>
                <a:tab pos="1209862" algn="l"/>
              </a:tabLst>
            </a:pPr>
            <a:r>
              <a:rPr lang="de-CH" sz="1800" dirty="0"/>
              <a:t>71% Berufsfachschulen für </a:t>
            </a:r>
            <a:r>
              <a:rPr lang="de-CH" sz="1800" dirty="0" err="1"/>
              <a:t>LmB</a:t>
            </a:r>
            <a:endParaRPr lang="de-CH" sz="1800" dirty="0"/>
          </a:p>
          <a:p>
            <a:pPr>
              <a:lnSpc>
                <a:spcPct val="100000"/>
              </a:lnSpc>
              <a:tabLst>
                <a:tab pos="1209862" algn="l"/>
              </a:tabLst>
            </a:pPr>
            <a:r>
              <a:rPr lang="de-CH" sz="1800" dirty="0"/>
              <a:t>43% Fachhochschulen</a:t>
            </a:r>
          </a:p>
          <a:p>
            <a:pPr>
              <a:lnSpc>
                <a:spcPct val="100000"/>
              </a:lnSpc>
            </a:pPr>
            <a:r>
              <a:rPr lang="de-CH" sz="1800" dirty="0"/>
              <a:t>33% Päd. Hochschulen</a:t>
            </a:r>
          </a:p>
          <a:p>
            <a:pPr>
              <a:lnSpc>
                <a:spcPct val="100000"/>
              </a:lnSpc>
            </a:pPr>
            <a:r>
              <a:rPr lang="de-CH" sz="1800" dirty="0"/>
              <a:t>13% Berufsfachschulen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N = 42 (von 289 </a:t>
            </a:r>
            <a:r>
              <a:rPr lang="en-US" dirty="0" err="1"/>
              <a:t>Organisationen</a:t>
            </a:r>
            <a:r>
              <a:rPr lang="en-US" dirty="0"/>
              <a:t>)  </a:t>
            </a:r>
          </a:p>
          <a:p>
            <a:pPr marL="0" indent="0">
              <a:buNone/>
            </a:pPr>
            <a:endParaRPr lang="de-CH" sz="2400" dirty="0"/>
          </a:p>
          <a:p>
            <a:endParaRPr lang="de-DE" sz="24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A21E803-6C8D-9DCD-15CD-3F1A38045832}"/>
              </a:ext>
            </a:extLst>
          </p:cNvPr>
          <p:cNvSpPr/>
          <p:nvPr/>
        </p:nvSpPr>
        <p:spPr>
          <a:xfrm>
            <a:off x="388042" y="3538462"/>
            <a:ext cx="179990" cy="179990"/>
          </a:xfrm>
          <a:prstGeom prst="ellipse">
            <a:avLst/>
          </a:prstGeom>
          <a:gradFill>
            <a:gsLst>
              <a:gs pos="22000">
                <a:srgbClr val="45F6F5"/>
              </a:gs>
              <a:gs pos="81000">
                <a:srgbClr val="00B9B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099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C8A0D38-EFF3-041B-637F-BB2538F94939}"/>
              </a:ext>
            </a:extLst>
          </p:cNvPr>
          <p:cNvSpPr/>
          <p:nvPr/>
        </p:nvSpPr>
        <p:spPr>
          <a:xfrm>
            <a:off x="388042" y="3855437"/>
            <a:ext cx="179990" cy="179990"/>
          </a:xfrm>
          <a:prstGeom prst="ellipse">
            <a:avLst/>
          </a:prstGeom>
          <a:gradFill>
            <a:gsLst>
              <a:gs pos="32000">
                <a:srgbClr val="FF852F"/>
              </a:gs>
              <a:gs pos="90000">
                <a:srgbClr val="CA6A4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099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9B867CF-0EBA-7900-C98F-179C1C92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Integration und Partizipation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5E7F0FC-F067-324A-2F14-66CD7098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F6FA0-D97D-4B47-B212-2C1E2F635D6C}" type="slidenum">
              <a:rPr lang="de-CH" smtClean="0"/>
              <a:t>14</a:t>
            </a:fld>
            <a:endParaRPr lang="de-CH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F7F5DECE-DF53-66DD-9DB0-9A87C272F13F}"/>
              </a:ext>
            </a:extLst>
          </p:cNvPr>
          <p:cNvSpPr txBox="1">
            <a:spLocks/>
          </p:cNvSpPr>
          <p:nvPr/>
        </p:nvSpPr>
        <p:spPr>
          <a:xfrm>
            <a:off x="354694" y="6618222"/>
            <a:ext cx="118800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CH" b="1" dirty="0"/>
              <a:t>10.09.2024</a:t>
            </a:r>
          </a:p>
        </p:txBody>
      </p:sp>
    </p:spTree>
    <p:extLst>
      <p:ext uri="{BB962C8B-B14F-4D97-AF65-F5344CB8AC3E}">
        <p14:creationId xmlns:p14="http://schemas.microsoft.com/office/powerpoint/2010/main" val="962376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01FFD-0542-B6DE-2815-2259422C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1170372"/>
            <a:ext cx="11012400" cy="492443"/>
          </a:xfrm>
        </p:spPr>
        <p:txBody>
          <a:bodyPr wrap="square" anchor="t">
            <a:normAutofit/>
          </a:bodyPr>
          <a:lstStyle/>
          <a:p>
            <a:r>
              <a:rPr lang="de-CH" dirty="0"/>
              <a:t>Resultate (AP4): Perspektive Bildungsorganisationen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258413-FA33-C363-475B-CC7FCEFF5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797" y="1906762"/>
            <a:ext cx="11260734" cy="4472388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highlight>
                  <a:srgbClr val="FFFFFF"/>
                </a:highlight>
              </a:rPr>
              <a:t>Interviews mit </a:t>
            </a:r>
            <a:r>
              <a:rPr lang="en-US" dirty="0" err="1">
                <a:highlight>
                  <a:srgbClr val="FFFFFF"/>
                </a:highlight>
              </a:rPr>
              <a:t>Stakeholdern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aus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Bildungsorganisationen</a:t>
            </a:r>
            <a:r>
              <a:rPr lang="en-US" dirty="0">
                <a:highlight>
                  <a:srgbClr val="FFFFFF"/>
                </a:highlight>
              </a:rPr>
              <a:t>: </a:t>
            </a:r>
            <a:r>
              <a:rPr lang="en-US" dirty="0" err="1">
                <a:highlight>
                  <a:srgbClr val="FFFFFF"/>
                </a:highlight>
              </a:rPr>
              <a:t>Lehrpersonen</a:t>
            </a:r>
            <a:r>
              <a:rPr lang="en-US" dirty="0">
                <a:highlight>
                  <a:srgbClr val="FFFFFF"/>
                </a:highlight>
              </a:rPr>
              <a:t>, </a:t>
            </a:r>
            <a:r>
              <a:rPr lang="en-US" dirty="0" err="1">
                <a:highlight>
                  <a:srgbClr val="FFFFFF"/>
                </a:highlight>
              </a:rPr>
              <a:t>Direktor:innen</a:t>
            </a:r>
            <a:r>
              <a:rPr lang="en-US" dirty="0">
                <a:highlight>
                  <a:srgbClr val="FFFFFF"/>
                </a:highlight>
              </a:rPr>
              <a:t>, </a:t>
            </a:r>
            <a:r>
              <a:rPr lang="en-US" dirty="0" err="1">
                <a:highlight>
                  <a:srgbClr val="FFFFFF"/>
                </a:highlight>
              </a:rPr>
              <a:t>Fachstellen</a:t>
            </a:r>
            <a:r>
              <a:rPr lang="en-US" dirty="0">
                <a:highlight>
                  <a:srgbClr val="FFFFFF"/>
                </a:highlight>
              </a:rPr>
              <a:t> (</a:t>
            </a:r>
            <a:r>
              <a:rPr lang="en-US" dirty="0" err="1">
                <a:highlight>
                  <a:srgbClr val="FFFFFF"/>
                </a:highlight>
              </a:rPr>
              <a:t>Didaktik</a:t>
            </a:r>
            <a:r>
              <a:rPr lang="en-US" dirty="0">
                <a:highlight>
                  <a:srgbClr val="FFFFFF"/>
                </a:highlight>
              </a:rPr>
              <a:t>, </a:t>
            </a:r>
            <a:r>
              <a:rPr lang="en-US" dirty="0" err="1">
                <a:highlight>
                  <a:srgbClr val="FFFFFF"/>
                </a:highlight>
              </a:rPr>
              <a:t>Digitalisierung</a:t>
            </a:r>
            <a:r>
              <a:rPr lang="en-US" dirty="0">
                <a:highlight>
                  <a:srgbClr val="FFFFFF"/>
                </a:highlight>
              </a:rPr>
              <a:t>, Diversity), ICT-</a:t>
            </a:r>
            <a:r>
              <a:rPr lang="en-US" dirty="0" err="1">
                <a:highlight>
                  <a:srgbClr val="FFFFFF"/>
                </a:highlight>
              </a:rPr>
              <a:t>Spezialisten</a:t>
            </a:r>
            <a:endParaRPr lang="en-US" dirty="0">
              <a:highlight>
                <a:srgbClr val="FFFFFF"/>
              </a:highligh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>
              <a:highlight>
                <a:srgbClr val="FDE70E"/>
              </a:highlight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	      </a:t>
            </a:r>
          </a:p>
          <a:p>
            <a:pPr marL="0" indent="0">
              <a:buNone/>
            </a:pPr>
            <a:r>
              <a:rPr lang="en-US" dirty="0"/>
              <a:t>							   N=18 </a:t>
            </a:r>
            <a:r>
              <a:rPr lang="en-US" dirty="0" err="1"/>
              <a:t>Personen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11 </a:t>
            </a:r>
            <a:r>
              <a:rPr lang="en-US" dirty="0" err="1"/>
              <a:t>Organisationen</a:t>
            </a:r>
            <a:endParaRPr lang="en-US" kern="12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						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							</a:t>
            </a:r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D171FA96-E047-0F93-79B7-D508C477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18222"/>
            <a:ext cx="7884492" cy="14619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CH"/>
              <a:t>Institut Integration und Partizipation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764D8B-36D7-D781-6795-2FA0B225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de-CH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A56909C4-37D2-D822-4EE7-CB626A29D964}"/>
              </a:ext>
            </a:extLst>
          </p:cNvPr>
          <p:cNvSpPr txBox="1">
            <a:spLocks/>
          </p:cNvSpPr>
          <p:nvPr/>
        </p:nvSpPr>
        <p:spPr>
          <a:xfrm>
            <a:off x="354694" y="6618222"/>
            <a:ext cx="118800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CH" b="1" dirty="0"/>
              <a:t>10.09.2024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9FE2EB0-8AD5-CA88-0F6B-BA0B0533B5FB}"/>
              </a:ext>
            </a:extLst>
          </p:cNvPr>
          <p:cNvSpPr txBox="1"/>
          <p:nvPr/>
        </p:nvSpPr>
        <p:spPr>
          <a:xfrm>
            <a:off x="339595" y="2924944"/>
            <a:ext cx="11053796" cy="2910988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marL="449263" indent="-2730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/>
          </a:p>
          <a:p>
            <a:pPr marL="449263" indent="-2730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individuelle, flexible und ad hoc Lösungen statt umfassender Barrierefreiheit</a:t>
            </a:r>
          </a:p>
          <a:p>
            <a:pPr marL="449263" indent="-2730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Persönlicher</a:t>
            </a:r>
            <a:r>
              <a:rPr lang="en-US" dirty="0"/>
              <a:t> </a:t>
            </a:r>
            <a:r>
              <a:rPr lang="en-US" dirty="0" err="1"/>
              <a:t>Bezug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wichtig</a:t>
            </a:r>
            <a:r>
              <a:rPr lang="en-US" dirty="0"/>
              <a:t>, um Thema </a:t>
            </a:r>
            <a:r>
              <a:rPr lang="en-US" dirty="0" err="1"/>
              <a:t>voranzutreiben</a:t>
            </a:r>
            <a:endParaRPr lang="en-US" dirty="0"/>
          </a:p>
          <a:p>
            <a:pPr marL="449263" indent="-2730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Identifizierung</a:t>
            </a:r>
            <a:r>
              <a:rPr lang="en-US" dirty="0"/>
              <a:t> der </a:t>
            </a:r>
            <a:r>
              <a:rPr lang="en-US" dirty="0" err="1"/>
              <a:t>wichtigsten</a:t>
            </a:r>
            <a:r>
              <a:rPr lang="en-US" dirty="0"/>
              <a:t> </a:t>
            </a:r>
            <a:r>
              <a:rPr lang="en-US" dirty="0" err="1"/>
              <a:t>Akteure</a:t>
            </a:r>
            <a:r>
              <a:rPr lang="en-US" dirty="0"/>
              <a:t> und Gatekeeper. </a:t>
            </a:r>
            <a:r>
              <a:rPr lang="en-US" dirty="0" err="1"/>
              <a:t>Bsp</a:t>
            </a:r>
            <a:r>
              <a:rPr lang="en-US" dirty="0"/>
              <a:t>.: </a:t>
            </a:r>
            <a:r>
              <a:rPr lang="en-US" dirty="0" err="1"/>
              <a:t>Berufsverbände,OdA</a:t>
            </a:r>
            <a:r>
              <a:rPr lang="en-US" dirty="0"/>
              <a:t> </a:t>
            </a:r>
            <a:r>
              <a:rPr lang="en-US" dirty="0" err="1"/>
              <a:t>Lehrpersonen</a:t>
            </a:r>
            <a:r>
              <a:rPr lang="en-US" dirty="0"/>
              <a:t>, </a:t>
            </a:r>
            <a:r>
              <a:rPr lang="en-US" dirty="0" err="1"/>
              <a:t>Fachstellen</a:t>
            </a:r>
            <a:endParaRPr lang="en-US" dirty="0"/>
          </a:p>
          <a:p>
            <a:pPr marL="449263" indent="-2730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Bestätigung</a:t>
            </a:r>
            <a:r>
              <a:rPr lang="en-US" dirty="0"/>
              <a:t>: </a:t>
            </a:r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Konzepte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Thema (</a:t>
            </a:r>
            <a:r>
              <a:rPr lang="en-US" dirty="0" err="1"/>
              <a:t>digitale</a:t>
            </a:r>
            <a:r>
              <a:rPr lang="en-US" dirty="0"/>
              <a:t>) </a:t>
            </a:r>
            <a:r>
              <a:rPr lang="en-US" dirty="0" err="1"/>
              <a:t>Teilhabe</a:t>
            </a:r>
            <a:r>
              <a:rPr lang="en-US" dirty="0"/>
              <a:t> </a:t>
            </a:r>
            <a:r>
              <a:rPr lang="en-US" dirty="0" err="1"/>
              <a:t>vorhanden</a:t>
            </a:r>
            <a:r>
              <a:rPr lang="en-US" dirty="0"/>
              <a:t>. </a:t>
            </a:r>
          </a:p>
          <a:p>
            <a:pPr marL="449263" indent="-2730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Heraus</a:t>
            </a:r>
            <a:r>
              <a:rPr lang="en-US" dirty="0"/>
              <a:t>- und </a:t>
            </a:r>
            <a:r>
              <a:rPr lang="en-US" dirty="0" err="1"/>
              <a:t>Überforderung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Transformation</a:t>
            </a:r>
          </a:p>
          <a:p>
            <a:pPr marL="449263" indent="-2730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04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86AD8-1FEC-EA30-AA81-16ED57FDB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224E84D-C3D8-2431-BF47-0187F6347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1067524"/>
            <a:ext cx="10587038" cy="1800493"/>
          </a:xfrm>
        </p:spPr>
        <p:txBody>
          <a:bodyPr/>
          <a:lstStyle/>
          <a:p>
            <a:r>
              <a:rPr lang="de-DE" dirty="0"/>
              <a:t>A11y Quick-Tests und Ergebnisse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E994B4-B1D2-0540-C489-4205B445C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Integration und Partizipation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D48C5D-653D-E094-C948-8E126FF9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7DAB356-AA90-77EA-13EC-9C2FD478B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10.09.2024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81865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E226B-80AD-F228-0052-0F5BE8A80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Die A11y Big Five Quick-Tests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DA7B1-A5ED-DBE4-CF7F-15EC0D438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de-CH" b="1" dirty="0"/>
              <a:t>Herausforderung</a:t>
            </a:r>
            <a:endParaRPr lang="de-CH" b="1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1" dirty="0"/>
              <a:t>Wie lassen sich ganze Bildungsinstitutionen auf digitale Zugänglichkeit testen?</a:t>
            </a:r>
            <a:endParaRPr lang="de-CH" b="1" dirty="0">
              <a:cs typeface="Arial"/>
            </a:endParaRPr>
          </a:p>
          <a:p>
            <a:pPr marL="612775" lvl="1" indent="-342900">
              <a:buFont typeface="Arial" panose="020B0604020202020204" pitchFamily="34" charset="0"/>
              <a:buChar char="•"/>
            </a:pPr>
            <a:r>
              <a:rPr lang="de-CH" dirty="0"/>
              <a:t>Objektiv, reproduzierbar, praxisrelevant und mit überschaubarem Aufwand</a:t>
            </a:r>
            <a:endParaRPr lang="de-CH" dirty="0">
              <a:cs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1" dirty="0"/>
              <a:t>Wie lassen sich Resultate darstellen, sodass Entscheidungsträger (A11y Laien) schnell praxisrelevante Schlüsse daraus ziehen können?</a:t>
            </a:r>
            <a:endParaRPr lang="de-CH" b="1" dirty="0">
              <a:cs typeface="Arial"/>
            </a:endParaRPr>
          </a:p>
          <a:p>
            <a:pPr marL="612775" lvl="1" indent="-342900">
              <a:buFont typeface="Arial" panose="020B0604020202020204" pitchFamily="34" charset="0"/>
              <a:buChar char="•"/>
            </a:pPr>
            <a:r>
              <a:rPr lang="de-CH" dirty="0"/>
              <a:t>Unterschiedliche Arten digitaler Inhalte und unterschiedliche Verantwortlichkeiten</a:t>
            </a:r>
            <a:endParaRPr lang="de-CH" dirty="0">
              <a:cs typeface="Arial"/>
            </a:endParaRPr>
          </a:p>
          <a:p>
            <a:pPr marL="612775" lvl="1" indent="-342900">
              <a:buFont typeface="Arial,Sans-Serif" panose="020B0604020202020204" pitchFamily="34" charset="0"/>
              <a:buChar char="•"/>
            </a:pPr>
            <a:r>
              <a:rPr lang="de-CH" dirty="0"/>
              <a:t>Unterschiedliche Arten von Behinderungen (visuell sehend, auditiv, motorisch, AT / blind</a:t>
            </a:r>
            <a:r>
              <a:rPr lang="de-CH" dirty="0">
                <a:cs typeface="Arial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1" dirty="0"/>
              <a:t>Wie lassen sich solche Tests auch direkt als Interventionswerkzeug nutzen?</a:t>
            </a:r>
            <a:endParaRPr lang="de-CH" b="1" dirty="0">
              <a:cs typeface="Arial"/>
            </a:endParaRPr>
          </a:p>
          <a:p>
            <a:pPr marL="612775" lvl="1" indent="-342900">
              <a:buFont typeface="Arial" panose="020B0604020202020204" pitchFamily="34" charset="0"/>
              <a:buChar char="•"/>
            </a:pPr>
            <a:r>
              <a:rPr lang="de-CH" dirty="0">
                <a:cs typeface="Arial"/>
              </a:rPr>
              <a:t>Bewusstseinsbildung</a:t>
            </a:r>
            <a:endParaRPr lang="de-CH" dirty="0"/>
          </a:p>
          <a:p>
            <a:pPr marL="612775" lvl="1" indent="-342900">
              <a:buFont typeface="Arial" panose="020B0604020202020204" pitchFamily="34" charset="0"/>
              <a:buChar char="•"/>
            </a:pPr>
            <a:r>
              <a:rPr lang="de-CH" dirty="0"/>
              <a:t>Vermittlung eines allgemeinen Verständnisses für "Digital Accessibility"</a:t>
            </a:r>
            <a:endParaRPr lang="de-CH" dirty="0">
              <a:cs typeface="Arial"/>
            </a:endParaRPr>
          </a:p>
          <a:p>
            <a:pPr marL="612775" lvl="1" indent="-342900">
              <a:buFont typeface="Arial" panose="020B0604020202020204" pitchFamily="34" charset="0"/>
              <a:buChar char="•"/>
            </a:pPr>
            <a:r>
              <a:rPr lang="de-CH" dirty="0"/>
              <a:t>Vermittlung</a:t>
            </a:r>
            <a:r>
              <a:rPr lang="de-CH" dirty="0">
                <a:cs typeface="Arial"/>
              </a:rPr>
              <a:t> von Fähigkeiten zur Beurteilung der digitalen Zugänglichkeit</a:t>
            </a:r>
          </a:p>
          <a:p>
            <a:pPr marL="612775" lvl="1" indent="-342900">
              <a:buFont typeface="Arial" panose="020B0604020202020204" pitchFamily="34" charset="0"/>
              <a:buChar char="•"/>
            </a:pPr>
            <a:endParaRPr lang="de-CH" dirty="0"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BCD54-B577-8971-DE5E-0B893EBE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z="900" dirty="0"/>
              <a:t>Institut Integration und Partizipation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BC64B-A2FA-C809-3E0D-58F26FDB7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E85E1351-1015-7362-8094-755D06922F62}"/>
              </a:ext>
            </a:extLst>
          </p:cNvPr>
          <p:cNvSpPr txBox="1">
            <a:spLocks/>
          </p:cNvSpPr>
          <p:nvPr/>
        </p:nvSpPr>
        <p:spPr>
          <a:xfrm>
            <a:off x="354694" y="6618222"/>
            <a:ext cx="118800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CH" b="1" dirty="0"/>
              <a:t>10.09.2024</a:t>
            </a:r>
          </a:p>
        </p:txBody>
      </p:sp>
    </p:spTree>
    <p:extLst>
      <p:ext uri="{BB962C8B-B14F-4D97-AF65-F5344CB8AC3E}">
        <p14:creationId xmlns:p14="http://schemas.microsoft.com/office/powerpoint/2010/main" val="551724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85418-3DBA-4E72-35E5-A4C01D72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Welche Inhalte wurden getestet?</a:t>
            </a:r>
            <a:endParaRPr lang="de-CH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13C55-48B7-D9FF-2DAC-F075C114A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825625"/>
            <a:ext cx="10946432" cy="1908887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Char char="•"/>
            </a:pPr>
            <a:r>
              <a:rPr lang="de-DE" dirty="0"/>
              <a:t>Auswahl der Institutionen auf der Grundlage der Auswahl von </a:t>
            </a:r>
            <a:r>
              <a:rPr lang="de-DE" dirty="0" err="1"/>
              <a:t>MmB</a:t>
            </a:r>
            <a:r>
              <a:rPr lang="de-DE" dirty="0"/>
              <a:t> für Interviews in WP3</a:t>
            </a:r>
          </a:p>
          <a:p>
            <a:pPr marL="612775" lvl="1" indent="-342900">
              <a:buChar char="•"/>
            </a:pPr>
            <a:r>
              <a:rPr lang="de-DE" dirty="0"/>
              <a:t>Ausgewogene Verteilung nach Bildungsniveau, Art der Beeinträchtigung, Sprachregion</a:t>
            </a:r>
          </a:p>
          <a:p>
            <a:pPr marL="612775" lvl="1" indent="-342900">
              <a:buChar char="•"/>
            </a:pPr>
            <a:endParaRPr lang="de-DE" dirty="0">
              <a:cs typeface="Arial" panose="020B0604020202020204"/>
            </a:endParaRPr>
          </a:p>
          <a:p>
            <a:pPr marL="342900" indent="-342900">
              <a:buChar char="•"/>
            </a:pPr>
            <a:r>
              <a:rPr lang="de-DE" dirty="0"/>
              <a:t>Inhalte je Institution auf Basis von Szenarien</a:t>
            </a:r>
          </a:p>
          <a:p>
            <a:pPr marL="612900" lvl="1" indent="-342900">
              <a:buChar char="•"/>
            </a:pPr>
            <a:r>
              <a:rPr lang="de-DE" dirty="0">
                <a:cs typeface="Arial" panose="020B0604020202020204"/>
              </a:rPr>
              <a:t>Websites (Information und Kommunikation nach </a:t>
            </a:r>
            <a:r>
              <a:rPr lang="de-DE" dirty="0" err="1">
                <a:cs typeface="Arial" panose="020B0604020202020204"/>
              </a:rPr>
              <a:t>aussen</a:t>
            </a:r>
            <a:r>
              <a:rPr lang="de-DE" dirty="0">
                <a:cs typeface="Arial" panose="020B0604020202020204"/>
              </a:rPr>
              <a:t>)</a:t>
            </a:r>
          </a:p>
          <a:p>
            <a:pPr marL="612900" lvl="1" indent="-342900">
              <a:buChar char="•"/>
            </a:pPr>
            <a:r>
              <a:rPr lang="de-DE" dirty="0">
                <a:cs typeface="Arial" panose="020B0604020202020204"/>
              </a:rPr>
              <a:t>Plattformen (E-Learning, etc. )</a:t>
            </a:r>
          </a:p>
          <a:p>
            <a:pPr marL="612900" lvl="1" indent="-342900">
              <a:buChar char="•"/>
            </a:pPr>
            <a:r>
              <a:rPr lang="de-DE" dirty="0">
                <a:cs typeface="Arial" panose="020B0604020202020204"/>
              </a:rPr>
              <a:t>Inhalte und Dokumente</a:t>
            </a:r>
          </a:p>
          <a:p>
            <a:pPr marL="612900" lvl="1" indent="-342900">
              <a:buChar char="•"/>
            </a:pPr>
            <a:r>
              <a:rPr lang="de-DE" dirty="0">
                <a:cs typeface="Arial" panose="020B0604020202020204"/>
              </a:rPr>
              <a:t>Lern-Applikationen</a:t>
            </a:r>
          </a:p>
          <a:p>
            <a:pPr marL="612900" lvl="1" indent="-342900">
              <a:buChar char="•"/>
            </a:pPr>
            <a:r>
              <a:rPr lang="de-DE" dirty="0">
                <a:cs typeface="Arial" panose="020B0604020202020204"/>
              </a:rPr>
              <a:t>Prüfungen</a:t>
            </a:r>
            <a:endParaRPr lang="de-CH" dirty="0">
              <a:cs typeface="Arial" panose="020B0604020202020204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EAF6585B-A44D-1256-33ED-E00B0F8C0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4707" y="39007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61603F3-C80D-372A-F359-3D4D97F05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18222"/>
            <a:ext cx="7884492" cy="14619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CH"/>
              <a:t>Institut Integration und Partizipation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FD1A6E8-8A64-A6BC-B43A-CE1E52F9A3EF}"/>
              </a:ext>
            </a:extLst>
          </p:cNvPr>
          <p:cNvSpPr txBox="1">
            <a:spLocks/>
          </p:cNvSpPr>
          <p:nvPr/>
        </p:nvSpPr>
        <p:spPr>
          <a:xfrm>
            <a:off x="354694" y="6618222"/>
            <a:ext cx="118800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CH" b="1" dirty="0"/>
              <a:t>10.09.2024</a:t>
            </a:r>
          </a:p>
        </p:txBody>
      </p:sp>
    </p:spTree>
    <p:extLst>
      <p:ext uri="{BB962C8B-B14F-4D97-AF65-F5344CB8AC3E}">
        <p14:creationId xmlns:p14="http://schemas.microsoft.com/office/powerpoint/2010/main" val="3822773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6C337-5B1F-C7C6-7805-53B87BBB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124744"/>
            <a:ext cx="11377832" cy="861774"/>
          </a:xfrm>
        </p:spPr>
        <p:txBody>
          <a:bodyPr/>
          <a:lstStyle/>
          <a:p>
            <a:r>
              <a:rPr lang="de-DE" sz="2800" dirty="0"/>
              <a:t>Individuelle vs. strukturelle Aspekte von Behinderungen</a:t>
            </a:r>
            <a:br>
              <a:rPr lang="de-DE" sz="2800" dirty="0"/>
            </a:br>
            <a:r>
              <a:rPr lang="de-DE" sz="2800" dirty="0"/>
              <a:t>Individuelle vs. strukturelle Maßnahmen für Inklusion / Partizipation</a:t>
            </a:r>
            <a:endParaRPr lang="en-GB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B81CD-5141-33FA-AB6B-073D66486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z="900" dirty="0"/>
              <a:t>Institut Integration und Partizipation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37B9B-3E2B-7A51-5BC3-584A5E12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FA36413-27CB-C7C4-78DC-9279E5011889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DC9E41D-2A4C-68B7-A151-A17191EFF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52D2320-BB2A-0056-F1C5-90A3860992A4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CE1F3F-94E8-9A62-78D6-87BB95FF4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2636912"/>
            <a:ext cx="679510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A62A5A1-EE35-D6BF-03A3-4C3CE07F8AC1}"/>
              </a:ext>
            </a:extLst>
          </p:cNvPr>
          <p:cNvSpPr txBox="1">
            <a:spLocks/>
          </p:cNvSpPr>
          <p:nvPr/>
        </p:nvSpPr>
        <p:spPr>
          <a:xfrm>
            <a:off x="354694" y="6618222"/>
            <a:ext cx="118800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CH" b="1" dirty="0"/>
              <a:t>10.09.2024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88DEAFF-7DC2-9406-26C6-6A0299686A44}"/>
              </a:ext>
            </a:extLst>
          </p:cNvPr>
          <p:cNvSpPr/>
          <p:nvPr/>
        </p:nvSpPr>
        <p:spPr>
          <a:xfrm>
            <a:off x="7824192" y="3645024"/>
            <a:ext cx="1512168" cy="93610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FC04FD2-9C73-4FBE-DF40-8F6F1C100427}"/>
              </a:ext>
            </a:extLst>
          </p:cNvPr>
          <p:cNvGrpSpPr/>
          <p:nvPr/>
        </p:nvGrpSpPr>
        <p:grpSpPr>
          <a:xfrm>
            <a:off x="2207568" y="3645024"/>
            <a:ext cx="6048672" cy="2160240"/>
            <a:chOff x="2207568" y="3645024"/>
            <a:chExt cx="6048672" cy="216024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BEC4FB43-A020-4D4C-69C3-FF913596236D}"/>
                </a:ext>
              </a:extLst>
            </p:cNvPr>
            <p:cNvSpPr/>
            <p:nvPr/>
          </p:nvSpPr>
          <p:spPr>
            <a:xfrm>
              <a:off x="6240016" y="4869160"/>
              <a:ext cx="2016224" cy="936104"/>
            </a:xfrm>
            <a:prstGeom prst="ellipse">
              <a:avLst/>
            </a:prstGeom>
            <a:noFill/>
            <a:ln w="539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BD071A26-DC51-E119-57A3-6DFF09651EC8}"/>
                </a:ext>
              </a:extLst>
            </p:cNvPr>
            <p:cNvSpPr/>
            <p:nvPr/>
          </p:nvSpPr>
          <p:spPr>
            <a:xfrm>
              <a:off x="2207568" y="3645024"/>
              <a:ext cx="2016224" cy="936104"/>
            </a:xfrm>
            <a:prstGeom prst="ellipse">
              <a:avLst/>
            </a:prstGeom>
            <a:noFill/>
            <a:ln w="539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Ellipse 12">
            <a:extLst>
              <a:ext uri="{FF2B5EF4-FFF2-40B4-BE49-F238E27FC236}">
                <a16:creationId xmlns:a16="http://schemas.microsoft.com/office/drawing/2014/main" id="{23E18D90-D604-5080-3383-2D6C854C3A53}"/>
              </a:ext>
            </a:extLst>
          </p:cNvPr>
          <p:cNvSpPr/>
          <p:nvPr/>
        </p:nvSpPr>
        <p:spPr>
          <a:xfrm>
            <a:off x="3935760" y="4941168"/>
            <a:ext cx="1512168" cy="936104"/>
          </a:xfrm>
          <a:prstGeom prst="ellipse">
            <a:avLst/>
          </a:prstGeom>
          <a:solidFill>
            <a:srgbClr val="FF0000">
              <a:alpha val="6000"/>
            </a:srgbClr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64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FEEDC-509F-585F-104A-A421FEF7A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0175" y="1170372"/>
            <a:ext cx="5393475" cy="492443"/>
          </a:xfrm>
        </p:spPr>
        <p:txBody>
          <a:bodyPr wrap="square" anchor="t">
            <a:normAutofit/>
          </a:bodyPr>
          <a:lstStyle/>
          <a:p>
            <a:r>
              <a:rPr lang="de-DE" dirty="0"/>
              <a:t>Ablauf und Inhalt 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C24C8EC-B2EB-E519-67E5-49E01921A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0175" y="1989138"/>
            <a:ext cx="5393475" cy="417512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e-DE" sz="1800" dirty="0"/>
              <a:t>Übersicht über das Projekt und die Arbeitspakete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e-DE" sz="1800" dirty="0"/>
              <a:t>Ergebnisse aus den verschiedenen Arbeitspaketen (AP 1 – 4)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e-DE" sz="1800" dirty="0"/>
              <a:t>Ergebnisse aus den Accessibility-Tests (AP 3)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e-DE" sz="1800" dirty="0"/>
              <a:t>Fragen, Diskussionen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9581DB1-86FF-96D9-6694-F160AF293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18222"/>
            <a:ext cx="7884492" cy="14619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Institut Integration und Partizipation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F57FDC-83A0-3D3B-B3E1-E58985A8C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de-CH"/>
          </a:p>
        </p:txBody>
      </p:sp>
      <p:pic>
        <p:nvPicPr>
          <p:cNvPr id="17" name="Inhaltsplatzhalter 16" descr="Nahaufnahme der Checkliste">
            <a:extLst>
              <a:ext uri="{FF2B5EF4-FFF2-40B4-BE49-F238E27FC236}">
                <a16:creationId xmlns:a16="http://schemas.microsoft.com/office/drawing/2014/main" id="{37AFFB2D-B687-23BA-AEB6-AACAB301210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7" r="1569" b="-2"/>
          <a:stretch/>
        </p:blipFill>
        <p:spPr>
          <a:xfrm>
            <a:off x="-2941" y="846001"/>
            <a:ext cx="5324400" cy="5688000"/>
          </a:xfrm>
          <a:noFill/>
        </p:spPr>
      </p:pic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CFD4C0D5-238E-0975-CD3F-21CB75943149}"/>
              </a:ext>
            </a:extLst>
          </p:cNvPr>
          <p:cNvSpPr txBox="1">
            <a:spLocks/>
          </p:cNvSpPr>
          <p:nvPr/>
        </p:nvSpPr>
        <p:spPr>
          <a:xfrm>
            <a:off x="354694" y="6618222"/>
            <a:ext cx="118800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CH" b="1" dirty="0"/>
              <a:t>10.09.2024</a:t>
            </a:r>
          </a:p>
        </p:txBody>
      </p:sp>
    </p:spTree>
    <p:extLst>
      <p:ext uri="{BB962C8B-B14F-4D97-AF65-F5344CB8AC3E}">
        <p14:creationId xmlns:p14="http://schemas.microsoft.com/office/powerpoint/2010/main" val="2485928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EDDC8-A414-2ED6-9222-AC32F0E1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Universal Design 4 digital UI &gt; e-Accessibility &gt; WCAG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48FCB-0C8E-8D37-7E08-9D1831AB4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00" y="1989138"/>
            <a:ext cx="2376832" cy="4175125"/>
          </a:xfrm>
        </p:spPr>
        <p:txBody>
          <a:bodyPr/>
          <a:lstStyle/>
          <a:p>
            <a:pPr marL="0" indent="0">
              <a:buNone/>
            </a:pPr>
            <a:r>
              <a:rPr lang="de-CH" sz="1800" dirty="0"/>
              <a:t>WCAG Erfolgskriterien: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Level A:      32</a:t>
            </a:r>
          </a:p>
          <a:p>
            <a:pPr marL="0" indent="0">
              <a:buNone/>
            </a:pPr>
            <a:r>
              <a:rPr lang="de-CH" sz="1800" dirty="0"/>
              <a:t>Level AA:    24</a:t>
            </a:r>
          </a:p>
          <a:p>
            <a:pPr marL="0" indent="0">
              <a:buNone/>
            </a:pPr>
            <a:r>
              <a:rPr lang="de-CH" sz="1800" dirty="0"/>
              <a:t>Level AAA:  31</a:t>
            </a:r>
          </a:p>
          <a:p>
            <a:pPr marL="0" indent="0">
              <a:buNone/>
            </a:pPr>
            <a:r>
              <a:rPr lang="de-CH" sz="1800" dirty="0"/>
              <a:t>Total:           87</a:t>
            </a:r>
            <a:endParaRPr lang="en-GB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7ECA9-F2C9-AC5F-07EC-87C5D0DA6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z="900" dirty="0"/>
              <a:t>Institut Integration und Partizipation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234D3-2650-FEE9-259A-BF7CAE96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20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12F062-63F9-980B-CA24-8713784F3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1988840"/>
            <a:ext cx="8194277" cy="4203524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2A50700C-A8D7-D418-7379-D911574383D2}"/>
              </a:ext>
            </a:extLst>
          </p:cNvPr>
          <p:cNvSpPr txBox="1">
            <a:spLocks/>
          </p:cNvSpPr>
          <p:nvPr/>
        </p:nvSpPr>
        <p:spPr>
          <a:xfrm>
            <a:off x="354694" y="6618222"/>
            <a:ext cx="118800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CH" b="1" dirty="0"/>
              <a:t>10.09.2024</a:t>
            </a:r>
          </a:p>
        </p:txBody>
      </p:sp>
    </p:spTree>
    <p:extLst>
      <p:ext uri="{BB962C8B-B14F-4D97-AF65-F5344CB8AC3E}">
        <p14:creationId xmlns:p14="http://schemas.microsoft.com/office/powerpoint/2010/main" val="734964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2A4B1-79B6-D4B7-55F0-5926BDF0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C9054-0F31-099E-24C0-267AE9C23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EF95AD3-2D0F-99AE-16AF-C057789C0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"/>
            <a:ext cx="12192000" cy="68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02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0A878-8EDF-30C0-0EFF-ACFC209D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40" y="1170372"/>
            <a:ext cx="4164560" cy="3016210"/>
          </a:xfrm>
        </p:spPr>
        <p:txBody>
          <a:bodyPr/>
          <a:lstStyle/>
          <a:p>
            <a:r>
              <a:rPr lang="de-CH" dirty="0"/>
              <a:t>Test-Anweisungen </a:t>
            </a:r>
            <a:br>
              <a:rPr lang="de-CH" dirty="0"/>
            </a:br>
            <a:r>
              <a:rPr lang="de-CH" dirty="0"/>
              <a:t>A11y-Quick Tests </a:t>
            </a:r>
            <a:br>
              <a:rPr lang="de-CH" dirty="0"/>
            </a:br>
            <a:r>
              <a:rPr lang="de-CH" dirty="0"/>
              <a:t>Berichte</a:t>
            </a:r>
            <a:br>
              <a:rPr lang="de-CH" dirty="0"/>
            </a:br>
            <a:br>
              <a:rPr lang="de-CH" sz="2800" i="1" dirty="0">
                <a:cs typeface="Arial"/>
              </a:rPr>
            </a:br>
            <a:r>
              <a:rPr lang="de-CH" sz="2400" dirty="0">
                <a:cs typeface="Arial"/>
              </a:rPr>
              <a:t>Transparente, reproduzierbare Testprozeduren am Beispiel "Flexible Ausgabe":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60BC81-0A8A-8E5B-4579-1D16599E39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834" r="11520"/>
          <a:stretch/>
        </p:blipFill>
        <p:spPr>
          <a:xfrm>
            <a:off x="4749471" y="145491"/>
            <a:ext cx="6675121" cy="6390369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6D664AC-1191-13E8-421C-C248108C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18222"/>
            <a:ext cx="7884492" cy="14619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CH"/>
              <a:t>Institut Integration und Partizipation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E4DB9697-FFAA-131B-05D0-0146AC9AB5E3}"/>
              </a:ext>
            </a:extLst>
          </p:cNvPr>
          <p:cNvSpPr txBox="1">
            <a:spLocks/>
          </p:cNvSpPr>
          <p:nvPr/>
        </p:nvSpPr>
        <p:spPr>
          <a:xfrm>
            <a:off x="354694" y="6618222"/>
            <a:ext cx="118800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CH" b="1" dirty="0"/>
              <a:t>10.09.2024</a:t>
            </a:r>
          </a:p>
        </p:txBody>
      </p:sp>
    </p:spTree>
    <p:extLst>
      <p:ext uri="{BB962C8B-B14F-4D97-AF65-F5344CB8AC3E}">
        <p14:creationId xmlns:p14="http://schemas.microsoft.com/office/powerpoint/2010/main" val="343465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3F1BC-34BC-E635-B6E8-FB7A4AD83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Resultate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9202E-D234-CD4E-75D4-34B94D0B2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CAC32B9-50A7-DC11-41D7-CB94D3DF3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407368" y="1988840"/>
            <a:ext cx="11001456" cy="30963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DE0150-A144-1EFD-26CF-63B6BDA5099E}"/>
              </a:ext>
            </a:extLst>
          </p:cNvPr>
          <p:cNvCxnSpPr/>
          <p:nvPr/>
        </p:nvCxnSpPr>
        <p:spPr>
          <a:xfrm>
            <a:off x="623392" y="3212976"/>
            <a:ext cx="10585176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1886D8-B9F8-14C3-5B45-2C887210219E}"/>
              </a:ext>
            </a:extLst>
          </p:cNvPr>
          <p:cNvCxnSpPr/>
          <p:nvPr/>
        </p:nvCxnSpPr>
        <p:spPr>
          <a:xfrm>
            <a:off x="623392" y="3501008"/>
            <a:ext cx="1058517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C18B4AF-4C10-8F20-7661-90C5EF191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18222"/>
            <a:ext cx="7884492" cy="14619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CH"/>
              <a:t>Institut Integration und Partizipation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A8B1B4F0-E76F-1FE0-CB10-8F1E966A67EC}"/>
              </a:ext>
            </a:extLst>
          </p:cNvPr>
          <p:cNvSpPr txBox="1">
            <a:spLocks/>
          </p:cNvSpPr>
          <p:nvPr/>
        </p:nvSpPr>
        <p:spPr>
          <a:xfrm>
            <a:off x="354694" y="6618222"/>
            <a:ext cx="118800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CH" b="1" dirty="0"/>
              <a:t>10.09.2024</a:t>
            </a:r>
          </a:p>
        </p:txBody>
      </p:sp>
    </p:spTree>
    <p:extLst>
      <p:ext uri="{BB962C8B-B14F-4D97-AF65-F5344CB8AC3E}">
        <p14:creationId xmlns:p14="http://schemas.microsoft.com/office/powerpoint/2010/main" val="56894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34F4D-1DAD-354B-7C21-50919D915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LMS (</a:t>
            </a:r>
            <a:r>
              <a:rPr lang="de-CH" dirty="0" err="1"/>
              <a:t>container</a:t>
            </a:r>
            <a:r>
              <a:rPr lang="de-CH" dirty="0"/>
              <a:t>)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02FD88-569F-5A74-3D12-4C2D6669B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3610" y="1841045"/>
            <a:ext cx="3684365" cy="2541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5F6B6A-D14E-88B4-E794-06584C144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6078" y="821969"/>
            <a:ext cx="5582450" cy="35620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5C7C0D-6FC2-C2A3-9487-D902158041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4656516"/>
            <a:ext cx="2646813" cy="15933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79A522-4CFE-D580-2ECE-7C8D2E01B8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838461" y="4661683"/>
            <a:ext cx="2645683" cy="15933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C8AF0F-FEAF-2153-8A75-76557D9BBE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 bwMode="auto">
          <a:xfrm>
            <a:off x="3738349" y="4653136"/>
            <a:ext cx="2645683" cy="15933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FCCE5D-685C-308C-77F2-AAD5E82A8F92}"/>
              </a:ext>
            </a:extLst>
          </p:cNvPr>
          <p:cNvCxnSpPr/>
          <p:nvPr/>
        </p:nvCxnSpPr>
        <p:spPr>
          <a:xfrm>
            <a:off x="1055440" y="5046517"/>
            <a:ext cx="2376264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232789-5AC0-0F90-7AEA-2CBDD3361791}"/>
              </a:ext>
            </a:extLst>
          </p:cNvPr>
          <p:cNvCxnSpPr/>
          <p:nvPr/>
        </p:nvCxnSpPr>
        <p:spPr>
          <a:xfrm>
            <a:off x="1055440" y="5200622"/>
            <a:ext cx="237626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DF9FA6-17AC-9786-3F2D-C22DCAFF8DE5}"/>
              </a:ext>
            </a:extLst>
          </p:cNvPr>
          <p:cNvCxnSpPr/>
          <p:nvPr/>
        </p:nvCxnSpPr>
        <p:spPr>
          <a:xfrm>
            <a:off x="6816080" y="5051280"/>
            <a:ext cx="2376264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DFB9CF-08A0-276E-FFE8-9EFFA742D441}"/>
              </a:ext>
            </a:extLst>
          </p:cNvPr>
          <p:cNvCxnSpPr/>
          <p:nvPr/>
        </p:nvCxnSpPr>
        <p:spPr>
          <a:xfrm>
            <a:off x="6816080" y="5205385"/>
            <a:ext cx="237626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A7651A-140A-28B9-DE2D-11CABC6846FB}"/>
              </a:ext>
            </a:extLst>
          </p:cNvPr>
          <p:cNvCxnSpPr/>
          <p:nvPr/>
        </p:nvCxnSpPr>
        <p:spPr>
          <a:xfrm>
            <a:off x="3935760" y="5041754"/>
            <a:ext cx="2376264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D70B36-D7DB-390B-0548-06725414D128}"/>
              </a:ext>
            </a:extLst>
          </p:cNvPr>
          <p:cNvCxnSpPr/>
          <p:nvPr/>
        </p:nvCxnSpPr>
        <p:spPr>
          <a:xfrm>
            <a:off x="3935760" y="5195859"/>
            <a:ext cx="237626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C6AF10-1AD3-F189-CE9C-8A819A0125F1}"/>
              </a:ext>
            </a:extLst>
          </p:cNvPr>
          <p:cNvCxnSpPr>
            <a:cxnSpLocks/>
          </p:cNvCxnSpPr>
          <p:nvPr/>
        </p:nvCxnSpPr>
        <p:spPr>
          <a:xfrm>
            <a:off x="1199456" y="2636912"/>
            <a:ext cx="324036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790474-FFBC-8B6D-5E8F-FBCE6E5BC49F}"/>
              </a:ext>
            </a:extLst>
          </p:cNvPr>
          <p:cNvCxnSpPr>
            <a:cxnSpLocks/>
          </p:cNvCxnSpPr>
          <p:nvPr/>
        </p:nvCxnSpPr>
        <p:spPr>
          <a:xfrm>
            <a:off x="1199456" y="2872551"/>
            <a:ext cx="324036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DB7B8EA0-B39E-0AB4-A002-6A94C71C0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18222"/>
            <a:ext cx="7884492" cy="14619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CH"/>
              <a:t>Institut Integration und Partizipation</a:t>
            </a:r>
          </a:p>
        </p:txBody>
      </p:sp>
      <p:sp>
        <p:nvSpPr>
          <p:cNvPr id="19" name="Datumsplatzhalter 3">
            <a:extLst>
              <a:ext uri="{FF2B5EF4-FFF2-40B4-BE49-F238E27FC236}">
                <a16:creationId xmlns:a16="http://schemas.microsoft.com/office/drawing/2014/main" id="{DB790FAD-F550-914F-BEEC-2CA20FC9BF9B}"/>
              </a:ext>
            </a:extLst>
          </p:cNvPr>
          <p:cNvSpPr txBox="1">
            <a:spLocks/>
          </p:cNvSpPr>
          <p:nvPr/>
        </p:nvSpPr>
        <p:spPr>
          <a:xfrm>
            <a:off x="354694" y="6618222"/>
            <a:ext cx="118800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CH" b="1" dirty="0"/>
              <a:t>10.09.2024</a:t>
            </a:r>
          </a:p>
        </p:txBody>
      </p:sp>
    </p:spTree>
    <p:extLst>
      <p:ext uri="{BB962C8B-B14F-4D97-AF65-F5344CB8AC3E}">
        <p14:creationId xmlns:p14="http://schemas.microsoft.com/office/powerpoint/2010/main" val="1969552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5C7C0D-6FC2-C2A3-9487-D90215804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98173" y="4653136"/>
            <a:ext cx="2802941" cy="16903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315520-C812-122C-8E37-3EBCCD390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63399" y="4660258"/>
            <a:ext cx="2802941" cy="16903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34F4D-1DAD-354B-7C21-50919D915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Plattformen diverse (</a:t>
            </a:r>
            <a:r>
              <a:rPr lang="de-CH" dirty="0" err="1"/>
              <a:t>container</a:t>
            </a:r>
            <a:r>
              <a:rPr lang="de-CH" dirty="0"/>
              <a:t>)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02FD88-569F-5A74-3D12-4C2D6669B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311" y="1706314"/>
            <a:ext cx="3879661" cy="26765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5F6B6A-D14E-88B4-E794-06584C144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9941" y="1712488"/>
            <a:ext cx="4190356" cy="26689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79A522-4CFE-D580-2ECE-7C8D2E01B8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955" y="4665283"/>
            <a:ext cx="2807000" cy="16903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C8AF0F-FEAF-2153-8A75-76557D9BBE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5682" y="4667242"/>
            <a:ext cx="2802941" cy="16903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2B959A-B76C-D932-0877-0E447FEF1124}"/>
              </a:ext>
            </a:extLst>
          </p:cNvPr>
          <p:cNvSpPr txBox="1"/>
          <p:nvPr/>
        </p:nvSpPr>
        <p:spPr>
          <a:xfrm>
            <a:off x="9357645" y="1700613"/>
            <a:ext cx="23839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MS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Google Drive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Google Classroom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Mahara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/>
              <a:t>Padlet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Miro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Multicheck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SRF School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C8AEC9-A31B-D991-FEFD-835EC60BA752}"/>
              </a:ext>
            </a:extLst>
          </p:cNvPr>
          <p:cNvCxnSpPr/>
          <p:nvPr/>
        </p:nvCxnSpPr>
        <p:spPr>
          <a:xfrm>
            <a:off x="479376" y="5085184"/>
            <a:ext cx="2376264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1F65E8-9D27-2B5E-1E03-03D1EB3132F0}"/>
              </a:ext>
            </a:extLst>
          </p:cNvPr>
          <p:cNvCxnSpPr/>
          <p:nvPr/>
        </p:nvCxnSpPr>
        <p:spPr>
          <a:xfrm>
            <a:off x="479376" y="5239289"/>
            <a:ext cx="237626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08CD38-348D-5DAC-E275-E49B9992E4C9}"/>
              </a:ext>
            </a:extLst>
          </p:cNvPr>
          <p:cNvCxnSpPr/>
          <p:nvPr/>
        </p:nvCxnSpPr>
        <p:spPr>
          <a:xfrm>
            <a:off x="6456040" y="5085184"/>
            <a:ext cx="2376264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B757F6-F9A7-05DF-CCA1-3648FD386267}"/>
              </a:ext>
            </a:extLst>
          </p:cNvPr>
          <p:cNvCxnSpPr/>
          <p:nvPr/>
        </p:nvCxnSpPr>
        <p:spPr>
          <a:xfrm>
            <a:off x="6456040" y="5239289"/>
            <a:ext cx="237626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19933E-4F6F-FE18-2256-63DED5E04DFC}"/>
              </a:ext>
            </a:extLst>
          </p:cNvPr>
          <p:cNvCxnSpPr/>
          <p:nvPr/>
        </p:nvCxnSpPr>
        <p:spPr>
          <a:xfrm>
            <a:off x="9480376" y="5075095"/>
            <a:ext cx="2376264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89DBFC-BCB5-FC2B-4DCB-DD6B01B819A9}"/>
              </a:ext>
            </a:extLst>
          </p:cNvPr>
          <p:cNvCxnSpPr/>
          <p:nvPr/>
        </p:nvCxnSpPr>
        <p:spPr>
          <a:xfrm>
            <a:off x="9480376" y="5229200"/>
            <a:ext cx="237626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634000F-4179-E00C-C8FD-4FB46ECDA312}"/>
              </a:ext>
            </a:extLst>
          </p:cNvPr>
          <p:cNvCxnSpPr>
            <a:cxnSpLocks/>
          </p:cNvCxnSpPr>
          <p:nvPr/>
        </p:nvCxnSpPr>
        <p:spPr>
          <a:xfrm>
            <a:off x="551384" y="2747024"/>
            <a:ext cx="3384376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C6A428-B94E-D6B2-EA17-FAA880AA07C9}"/>
              </a:ext>
            </a:extLst>
          </p:cNvPr>
          <p:cNvCxnSpPr>
            <a:cxnSpLocks/>
          </p:cNvCxnSpPr>
          <p:nvPr/>
        </p:nvCxnSpPr>
        <p:spPr>
          <a:xfrm>
            <a:off x="551384" y="2958848"/>
            <a:ext cx="338437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9">
            <a:extLst>
              <a:ext uri="{FF2B5EF4-FFF2-40B4-BE49-F238E27FC236}">
                <a16:creationId xmlns:a16="http://schemas.microsoft.com/office/drawing/2014/main" id="{29FEC59B-0518-5D02-407D-308EE606AC93}"/>
              </a:ext>
            </a:extLst>
          </p:cNvPr>
          <p:cNvCxnSpPr>
            <a:cxnSpLocks/>
          </p:cNvCxnSpPr>
          <p:nvPr/>
        </p:nvCxnSpPr>
        <p:spPr>
          <a:xfrm>
            <a:off x="3385136" y="5085184"/>
            <a:ext cx="2376264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BF05DA85-380B-CDB7-D81D-02C8041762F1}"/>
              </a:ext>
            </a:extLst>
          </p:cNvPr>
          <p:cNvCxnSpPr>
            <a:cxnSpLocks/>
          </p:cNvCxnSpPr>
          <p:nvPr/>
        </p:nvCxnSpPr>
        <p:spPr>
          <a:xfrm>
            <a:off x="3385136" y="5239288"/>
            <a:ext cx="237626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5">
            <a:extLst>
              <a:ext uri="{FF2B5EF4-FFF2-40B4-BE49-F238E27FC236}">
                <a16:creationId xmlns:a16="http://schemas.microsoft.com/office/drawing/2014/main" id="{C3E9562E-4902-ED09-8694-E914F6872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18222"/>
            <a:ext cx="7884492" cy="14619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CH"/>
              <a:t>Institut Integration und Partizipation</a:t>
            </a:r>
          </a:p>
        </p:txBody>
      </p:sp>
      <p:sp>
        <p:nvSpPr>
          <p:cNvPr id="23" name="Datumsplatzhalter 3">
            <a:extLst>
              <a:ext uri="{FF2B5EF4-FFF2-40B4-BE49-F238E27FC236}">
                <a16:creationId xmlns:a16="http://schemas.microsoft.com/office/drawing/2014/main" id="{A718CDD6-C643-1F21-2D70-25B2F119C947}"/>
              </a:ext>
            </a:extLst>
          </p:cNvPr>
          <p:cNvSpPr txBox="1">
            <a:spLocks/>
          </p:cNvSpPr>
          <p:nvPr/>
        </p:nvSpPr>
        <p:spPr>
          <a:xfrm>
            <a:off x="354694" y="6618222"/>
            <a:ext cx="118800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CH" b="1" dirty="0"/>
              <a:t>10.09.2024</a:t>
            </a:r>
          </a:p>
        </p:txBody>
      </p:sp>
    </p:spTree>
    <p:extLst>
      <p:ext uri="{BB962C8B-B14F-4D97-AF65-F5344CB8AC3E}">
        <p14:creationId xmlns:p14="http://schemas.microsoft.com/office/powerpoint/2010/main" val="792425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34F4D-1DAD-354B-7C21-50919D915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Dokumente (Inhalte / </a:t>
            </a:r>
            <a:r>
              <a:rPr lang="de-CH" dirty="0" err="1"/>
              <a:t>content</a:t>
            </a:r>
            <a:r>
              <a:rPr lang="de-CH" dirty="0"/>
              <a:t>)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02FD88-569F-5A74-3D12-4C2D6669B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853610" y="1744681"/>
            <a:ext cx="3903564" cy="2692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5F6B6A-D14E-88B4-E794-06584C144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5239" y="1750859"/>
            <a:ext cx="4216173" cy="26862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79A522-4CFE-D580-2ECE-7C8D2E01B8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580" y="4661683"/>
            <a:ext cx="2803095" cy="16903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C8AF0F-FEAF-2153-8A75-76557D9BBE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auto">
          <a:xfrm>
            <a:off x="5231904" y="4653136"/>
            <a:ext cx="2754193" cy="16903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FBF5B1-DC00-58D9-4805-B313AA67FB23}"/>
              </a:ext>
            </a:extLst>
          </p:cNvPr>
          <p:cNvCxnSpPr/>
          <p:nvPr/>
        </p:nvCxnSpPr>
        <p:spPr>
          <a:xfrm>
            <a:off x="1127448" y="5085184"/>
            <a:ext cx="2376264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81E4D6-4026-103B-6A2A-8347DC59DE44}"/>
              </a:ext>
            </a:extLst>
          </p:cNvPr>
          <p:cNvCxnSpPr/>
          <p:nvPr/>
        </p:nvCxnSpPr>
        <p:spPr>
          <a:xfrm>
            <a:off x="1127448" y="5239289"/>
            <a:ext cx="237626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A7E99C-C3FC-646C-9C72-BCD653D8D036}"/>
              </a:ext>
            </a:extLst>
          </p:cNvPr>
          <p:cNvCxnSpPr>
            <a:cxnSpLocks/>
          </p:cNvCxnSpPr>
          <p:nvPr/>
        </p:nvCxnSpPr>
        <p:spPr>
          <a:xfrm>
            <a:off x="1271464" y="2593482"/>
            <a:ext cx="331236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A1BDE4-498B-535C-E8EB-34FBD1FE6B36}"/>
              </a:ext>
            </a:extLst>
          </p:cNvPr>
          <p:cNvCxnSpPr>
            <a:cxnSpLocks/>
          </p:cNvCxnSpPr>
          <p:nvPr/>
        </p:nvCxnSpPr>
        <p:spPr>
          <a:xfrm>
            <a:off x="1271464" y="2843410"/>
            <a:ext cx="331236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DBC7A214-2228-1A1E-D19D-887A1B729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18222"/>
            <a:ext cx="7884492" cy="14619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CH"/>
              <a:t>Institut Integration und Partizipation</a:t>
            </a: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1B67ED92-6218-9F47-E49C-15706D6AC0BE}"/>
              </a:ext>
            </a:extLst>
          </p:cNvPr>
          <p:cNvSpPr txBox="1">
            <a:spLocks/>
          </p:cNvSpPr>
          <p:nvPr/>
        </p:nvSpPr>
        <p:spPr>
          <a:xfrm>
            <a:off x="354694" y="6618222"/>
            <a:ext cx="118800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CH" b="1" dirty="0"/>
              <a:t>10.09.2024</a:t>
            </a:r>
          </a:p>
        </p:txBody>
      </p:sp>
    </p:spTree>
    <p:extLst>
      <p:ext uri="{BB962C8B-B14F-4D97-AF65-F5344CB8AC3E}">
        <p14:creationId xmlns:p14="http://schemas.microsoft.com/office/powerpoint/2010/main" val="2717035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01FFD-0542-B6DE-2815-2259422C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75" y="1064349"/>
            <a:ext cx="11012400" cy="492443"/>
          </a:xfrm>
        </p:spPr>
        <p:txBody>
          <a:bodyPr/>
          <a:lstStyle/>
          <a:p>
            <a:r>
              <a:rPr lang="de-CH" dirty="0"/>
              <a:t>Resultate (AP 3): Accessibility Tests, Fazit &amp; Empfehlungen</a:t>
            </a:r>
            <a:endParaRPr lang="de-CH" dirty="0">
              <a:cs typeface="Arial" panose="020B0604020202020204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CBAB51-05BC-A82E-6967-521234083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275" y="2230016"/>
            <a:ext cx="4762869" cy="3717925"/>
          </a:xfrm>
        </p:spPr>
        <p:txBody>
          <a:bodyPr vert="horz" lIns="0" tIns="0" rIns="0" bIns="0" rtlCol="0" anchor="t">
            <a:noAutofit/>
          </a:bodyPr>
          <a:lstStyle/>
          <a:p>
            <a:pPr marL="269875" indent="-2698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-"/>
            </a:pPr>
            <a:r>
              <a:rPr lang="de-DE" sz="2400" dirty="0">
                <a:latin typeface="Calibri"/>
                <a:ea typeface="Calibri"/>
                <a:cs typeface="Calibri"/>
              </a:rPr>
              <a:t>Wesentliche Unterschiede zwischen Plattform- und Applikationsanbietern</a:t>
            </a:r>
          </a:p>
          <a:p>
            <a:pPr marL="269875" indent="-2698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-"/>
            </a:pPr>
            <a:endParaRPr lang="de-DE" sz="3600" dirty="0">
              <a:latin typeface="Calibri"/>
              <a:ea typeface="Calibri"/>
              <a:cs typeface="Calibri"/>
            </a:endParaRPr>
          </a:p>
          <a:p>
            <a:pPr marL="269875" indent="-2698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-"/>
            </a:pPr>
            <a:r>
              <a:rPr lang="de-DE" sz="2400" dirty="0">
                <a:latin typeface="Calibri"/>
                <a:ea typeface="Calibri"/>
                <a:cs typeface="Calibri"/>
              </a:rPr>
              <a:t>Unzureichende Zugänglichkeit von Dokumenten und redaktionellen Inhalten auf Plattformen</a:t>
            </a:r>
            <a:endParaRPr lang="en-US" sz="2400">
              <a:cs typeface="Arial" panose="020B0604020202020204"/>
            </a:endParaRPr>
          </a:p>
          <a:p>
            <a:pPr marL="269875" indent="-2698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-"/>
            </a:pPr>
            <a:endParaRPr lang="de-DE" sz="2400" dirty="0">
              <a:latin typeface="Calibri"/>
              <a:ea typeface="Calibri"/>
              <a:cs typeface="Calibri"/>
            </a:endParaRPr>
          </a:p>
          <a:p>
            <a:pPr marL="269875" indent="-2698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-"/>
            </a:pPr>
            <a:r>
              <a:rPr lang="de-DE" dirty="0">
                <a:latin typeface="Calibri"/>
                <a:ea typeface="Calibri"/>
                <a:cs typeface="Calibri"/>
              </a:rPr>
              <a:t>N = 9 Organisationen (+ div. </a:t>
            </a:r>
            <a:r>
              <a:rPr lang="de-DE" err="1">
                <a:latin typeface="Calibri"/>
                <a:ea typeface="Calibri"/>
                <a:cs typeface="Calibri"/>
              </a:rPr>
              <a:t>Lernapps</a:t>
            </a:r>
            <a:r>
              <a:rPr lang="de-DE">
                <a:latin typeface="Calibri"/>
                <a:ea typeface="Calibri"/>
                <a:cs typeface="Calibri"/>
              </a:rPr>
              <a:t>)</a:t>
            </a:r>
            <a:endParaRPr lang="de-DE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cs typeface="Arial" panose="020B0604020202020204"/>
            </a:endParaRPr>
          </a:p>
          <a:p>
            <a:pPr marL="0" indent="0">
              <a:buNone/>
            </a:pPr>
            <a:endParaRPr lang="en-US" sz="1800" dirty="0">
              <a:cs typeface="Arial" panose="020B0604020202020204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FC0048-8167-9A51-5454-DF4C7680C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Integration und Partizipation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764D8B-36D7-D781-6795-2FA0B225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27</a:t>
            </a:fld>
            <a:endParaRPr lang="de-CH" dirty="0"/>
          </a:p>
        </p:txBody>
      </p:sp>
      <p:graphicFrame>
        <p:nvGraphicFramePr>
          <p:cNvPr id="7" name="Inhaltsplatzhalter 2">
            <a:extLst>
              <a:ext uri="{FF2B5EF4-FFF2-40B4-BE49-F238E27FC236}">
                <a16:creationId xmlns:a16="http://schemas.microsoft.com/office/drawing/2014/main" id="{86F754FC-00F1-D7A6-8C1D-85E1E50BABDA}"/>
              </a:ext>
            </a:extLst>
          </p:cNvPr>
          <p:cNvGraphicFramePr>
            <a:graphicFrameLocks/>
          </p:cNvGraphicFramePr>
          <p:nvPr/>
        </p:nvGraphicFramePr>
        <p:xfrm>
          <a:off x="5303913" y="1772816"/>
          <a:ext cx="6119738" cy="466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72303E3-12B8-F384-A9A7-2E14392B78CA}"/>
              </a:ext>
            </a:extLst>
          </p:cNvPr>
          <p:cNvSpPr txBox="1">
            <a:spLocks/>
          </p:cNvSpPr>
          <p:nvPr/>
        </p:nvSpPr>
        <p:spPr>
          <a:xfrm>
            <a:off x="354694" y="6618222"/>
            <a:ext cx="118800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CH" b="1" dirty="0"/>
              <a:t>10.09.2024</a:t>
            </a:r>
          </a:p>
        </p:txBody>
      </p:sp>
    </p:spTree>
    <p:extLst>
      <p:ext uri="{BB962C8B-B14F-4D97-AF65-F5344CB8AC3E}">
        <p14:creationId xmlns:p14="http://schemas.microsoft.com/office/powerpoint/2010/main" val="3212030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01FFD-0542-B6DE-2815-2259422C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1170372"/>
            <a:ext cx="11012400" cy="492443"/>
          </a:xfrm>
        </p:spPr>
        <p:txBody>
          <a:bodyPr wrap="square" anchor="t">
            <a:normAutofit/>
          </a:bodyPr>
          <a:lstStyle/>
          <a:p>
            <a:r>
              <a:rPr lang="de-CH" dirty="0"/>
              <a:t>Diskussion der Resultate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CBAB51-05BC-A82E-6967-521234083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800" y="1989137"/>
            <a:ext cx="5040000" cy="417512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buFont typeface="Symbol" pitchFamily="2" charset="2"/>
              <a:buChar char="-"/>
            </a:pPr>
            <a:r>
              <a:rPr lang="en-US" sz="1600" dirty="0"/>
              <a:t>Digital </a:t>
            </a:r>
            <a:r>
              <a:rPr lang="en-US" sz="1600" dirty="0" err="1"/>
              <a:t>zugängliche</a:t>
            </a:r>
            <a:r>
              <a:rPr lang="en-US" sz="1600" dirty="0"/>
              <a:t> </a:t>
            </a:r>
            <a:r>
              <a:rPr lang="en-US" sz="1600" dirty="0" err="1"/>
              <a:t>Lernumgebungen</a:t>
            </a:r>
            <a:r>
              <a:rPr lang="en-US" sz="1600" dirty="0"/>
              <a:t> &amp; </a:t>
            </a:r>
            <a:r>
              <a:rPr lang="en-US" sz="1600" dirty="0" err="1"/>
              <a:t>Nutzung</a:t>
            </a:r>
            <a:r>
              <a:rPr lang="en-US" sz="1600" dirty="0"/>
              <a:t> von </a:t>
            </a:r>
            <a:r>
              <a:rPr lang="en-US" sz="1600" dirty="0" err="1"/>
              <a:t>assistiven</a:t>
            </a:r>
            <a:r>
              <a:rPr lang="en-US" sz="1600" dirty="0"/>
              <a:t> </a:t>
            </a:r>
            <a:r>
              <a:rPr lang="en-US" sz="1600" dirty="0" err="1"/>
              <a:t>Technolgien</a:t>
            </a:r>
            <a:r>
              <a:rPr lang="en-US" sz="1600" dirty="0"/>
              <a:t> </a:t>
            </a:r>
            <a:r>
              <a:rPr lang="en-US" sz="1600" dirty="0" err="1"/>
              <a:t>bieten</a:t>
            </a:r>
            <a:r>
              <a:rPr lang="en-US" sz="1600" dirty="0"/>
              <a:t> </a:t>
            </a:r>
            <a:r>
              <a:rPr lang="en-US" sz="1600" dirty="0" err="1"/>
              <a:t>neue</a:t>
            </a:r>
            <a:r>
              <a:rPr lang="en-US" sz="1600" dirty="0"/>
              <a:t> </a:t>
            </a:r>
            <a:r>
              <a:rPr lang="en-US" sz="1600" dirty="0" err="1"/>
              <a:t>Möglichkeiten</a:t>
            </a:r>
            <a:r>
              <a:rPr lang="en-US" sz="1600" dirty="0"/>
              <a:t>, </a:t>
            </a:r>
            <a:r>
              <a:rPr lang="en-US" sz="1600" dirty="0" err="1"/>
              <a:t>mehr</a:t>
            </a:r>
            <a:r>
              <a:rPr lang="en-US" sz="1600" dirty="0"/>
              <a:t> </a:t>
            </a:r>
            <a:r>
              <a:rPr lang="en-US" sz="1600" dirty="0" err="1"/>
              <a:t>Autonomie</a:t>
            </a:r>
            <a:r>
              <a:rPr lang="en-US" sz="1600" dirty="0"/>
              <a:t> und </a:t>
            </a:r>
            <a:r>
              <a:rPr lang="en-US" sz="1600" dirty="0" err="1"/>
              <a:t>Unabhängigkeit</a:t>
            </a:r>
            <a:r>
              <a:rPr lang="en-US" sz="1600" dirty="0"/>
              <a:t> für </a:t>
            </a:r>
            <a:r>
              <a:rPr lang="en-US" sz="1600" dirty="0" err="1"/>
              <a:t>LmB</a:t>
            </a:r>
            <a:r>
              <a:rPr lang="en-US" sz="1600" dirty="0"/>
              <a:t>. </a:t>
            </a:r>
          </a:p>
          <a:p>
            <a:pPr>
              <a:lnSpc>
                <a:spcPct val="115000"/>
              </a:lnSpc>
              <a:spcAft>
                <a:spcPts val="600"/>
              </a:spcAft>
              <a:buFont typeface="Symbol" pitchFamily="2" charset="2"/>
              <a:buChar char="-"/>
            </a:pPr>
            <a:r>
              <a:rPr lang="en-US" sz="1600" dirty="0"/>
              <a:t>Aber: </a:t>
            </a:r>
            <a:r>
              <a:rPr lang="en-US" sz="1600" b="1" dirty="0" err="1"/>
              <a:t>Digitale</a:t>
            </a:r>
            <a:r>
              <a:rPr lang="en-US" sz="1600" b="1" dirty="0"/>
              <a:t> </a:t>
            </a:r>
            <a:r>
              <a:rPr lang="en-US" sz="1600" b="1" dirty="0" err="1"/>
              <a:t>Teilhabe</a:t>
            </a:r>
            <a:r>
              <a:rPr lang="en-US" sz="1600" b="1" dirty="0"/>
              <a:t> </a:t>
            </a:r>
            <a:r>
              <a:rPr lang="en-US" sz="1600" b="1" dirty="0" err="1"/>
              <a:t>ist</a:t>
            </a:r>
            <a:r>
              <a:rPr lang="en-US" sz="1600" b="1" dirty="0"/>
              <a:t> </a:t>
            </a:r>
            <a:r>
              <a:rPr lang="en-US" sz="1600" b="1" dirty="0" err="1"/>
              <a:t>fragil</a:t>
            </a:r>
            <a:r>
              <a:rPr lang="en-US" sz="1600" b="1" dirty="0"/>
              <a:t> </a:t>
            </a:r>
            <a:r>
              <a:rPr lang="en-US" sz="1600" dirty="0"/>
              <a:t>und es </a:t>
            </a:r>
            <a:r>
              <a:rPr lang="en-US" sz="1600" dirty="0" err="1"/>
              <a:t>entstehen</a:t>
            </a:r>
            <a:r>
              <a:rPr lang="en-US" sz="1600" dirty="0"/>
              <a:t> </a:t>
            </a:r>
            <a:r>
              <a:rPr lang="en-US" sz="1600" dirty="0" err="1"/>
              <a:t>neue</a:t>
            </a:r>
            <a:r>
              <a:rPr lang="en-US" sz="1600" dirty="0"/>
              <a:t> </a:t>
            </a:r>
            <a:r>
              <a:rPr lang="en-US" sz="1600" dirty="0" err="1"/>
              <a:t>Formen</a:t>
            </a:r>
            <a:r>
              <a:rPr lang="en-US" sz="1600" dirty="0"/>
              <a:t> von </a:t>
            </a:r>
            <a:r>
              <a:rPr lang="en-US" sz="1600" dirty="0" err="1"/>
              <a:t>Ungleichheit</a:t>
            </a:r>
            <a:r>
              <a:rPr lang="en-US" sz="1600" dirty="0"/>
              <a:t>. </a:t>
            </a:r>
          </a:p>
          <a:p>
            <a:pPr>
              <a:lnSpc>
                <a:spcPct val="115000"/>
              </a:lnSpc>
              <a:spcAft>
                <a:spcPts val="600"/>
              </a:spcAft>
              <a:buFont typeface="Symbol" pitchFamily="2" charset="2"/>
              <a:buChar char="-"/>
            </a:pPr>
            <a:endParaRPr lang="en-US" sz="1600" dirty="0"/>
          </a:p>
          <a:p>
            <a:pPr>
              <a:lnSpc>
                <a:spcPct val="115000"/>
              </a:lnSpc>
              <a:spcAft>
                <a:spcPts val="600"/>
              </a:spcAft>
              <a:buFont typeface="Symbol" pitchFamily="2" charset="2"/>
              <a:buChar char="-"/>
            </a:pPr>
            <a:r>
              <a:rPr lang="en-US" sz="1600" dirty="0" err="1"/>
              <a:t>Berufsbildung</a:t>
            </a:r>
            <a:r>
              <a:rPr lang="en-US" sz="1600" dirty="0"/>
              <a:t> (</a:t>
            </a:r>
            <a:r>
              <a:rPr lang="en-US" sz="1600" dirty="0" err="1"/>
              <a:t>Schulen</a:t>
            </a:r>
            <a:r>
              <a:rPr lang="en-US" sz="1600" dirty="0"/>
              <a:t>, </a:t>
            </a:r>
            <a:r>
              <a:rPr lang="en-US" sz="1600" dirty="0" err="1"/>
              <a:t>Branchen</a:t>
            </a:r>
            <a:r>
              <a:rPr lang="en-US" sz="1600" dirty="0"/>
              <a:t>, </a:t>
            </a:r>
            <a:r>
              <a:rPr lang="en-US" sz="1600" dirty="0" err="1"/>
              <a:t>Betriebe</a:t>
            </a:r>
            <a:r>
              <a:rPr lang="en-US" sz="1600" dirty="0"/>
              <a:t>)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/>
              <a:t>gefordert</a:t>
            </a:r>
            <a:r>
              <a:rPr lang="en-US" sz="1600" dirty="0"/>
              <a:t> </a:t>
            </a:r>
            <a:r>
              <a:rPr lang="en-US" sz="1600" dirty="0" err="1"/>
              <a:t>digitale</a:t>
            </a:r>
            <a:r>
              <a:rPr lang="en-US" sz="1600" dirty="0"/>
              <a:t> </a:t>
            </a:r>
            <a:r>
              <a:rPr lang="en-US" sz="1600" dirty="0" err="1"/>
              <a:t>Kompetenzen</a:t>
            </a:r>
            <a:r>
              <a:rPr lang="en-US" sz="1600" dirty="0"/>
              <a:t> </a:t>
            </a:r>
            <a:r>
              <a:rPr lang="en-US" sz="1600" dirty="0" err="1"/>
              <a:t>zu</a:t>
            </a:r>
            <a:r>
              <a:rPr lang="en-US" sz="1600" dirty="0"/>
              <a:t> </a:t>
            </a:r>
            <a:r>
              <a:rPr lang="en-US" sz="1600" dirty="0" err="1"/>
              <a:t>vermitteln</a:t>
            </a:r>
            <a:r>
              <a:rPr lang="en-US" sz="1600" dirty="0"/>
              <a:t> (an alle </a:t>
            </a:r>
            <a:r>
              <a:rPr lang="en-US" sz="1600" dirty="0" err="1"/>
              <a:t>Beteiligten</a:t>
            </a:r>
            <a:r>
              <a:rPr lang="en-US" sz="1600" dirty="0"/>
              <a:t>) und </a:t>
            </a:r>
            <a:r>
              <a:rPr lang="en-US" sz="1600" dirty="0" err="1"/>
              <a:t>digitale</a:t>
            </a:r>
            <a:r>
              <a:rPr lang="en-US" sz="1600" dirty="0"/>
              <a:t> </a:t>
            </a:r>
            <a:r>
              <a:rPr lang="en-US" sz="1600" dirty="0" err="1"/>
              <a:t>Partizipation</a:t>
            </a:r>
            <a:r>
              <a:rPr lang="en-US" sz="1600" dirty="0"/>
              <a:t> und </a:t>
            </a:r>
            <a:r>
              <a:rPr lang="en-US" sz="1600" dirty="0" err="1"/>
              <a:t>Zugänglichkeit</a:t>
            </a:r>
            <a:r>
              <a:rPr lang="en-US" sz="1600" dirty="0"/>
              <a:t> </a:t>
            </a:r>
            <a:r>
              <a:rPr lang="en-US" sz="1600" dirty="0" err="1"/>
              <a:t>sicherzustellen</a:t>
            </a:r>
            <a:r>
              <a:rPr lang="en-US" sz="1600" dirty="0"/>
              <a:t>. 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BEEC33FA-F6A8-D388-D23D-ADDE30274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18222"/>
            <a:ext cx="7884492" cy="14619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CH"/>
              <a:t>Institut Integration und Partizipation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764D8B-36D7-D781-6795-2FA0B225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de-CH"/>
          </a:p>
        </p:txBody>
      </p:sp>
      <p:graphicFrame>
        <p:nvGraphicFramePr>
          <p:cNvPr id="7" name="Inhaltsplatzhalter 2">
            <a:extLst>
              <a:ext uri="{FF2B5EF4-FFF2-40B4-BE49-F238E27FC236}">
                <a16:creationId xmlns:a16="http://schemas.microsoft.com/office/drawing/2014/main" id="{9AFB6C26-782F-3AC5-24C6-9479A9CDC1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175448"/>
              </p:ext>
            </p:extLst>
          </p:nvPr>
        </p:nvGraphicFramePr>
        <p:xfrm>
          <a:off x="6385979" y="93584"/>
          <a:ext cx="5037671" cy="635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CA46A66-94F8-2483-ABD4-87D09452511E}"/>
              </a:ext>
            </a:extLst>
          </p:cNvPr>
          <p:cNvSpPr txBox="1">
            <a:spLocks/>
          </p:cNvSpPr>
          <p:nvPr/>
        </p:nvSpPr>
        <p:spPr>
          <a:xfrm>
            <a:off x="354694" y="6618222"/>
            <a:ext cx="118800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CH" b="1" dirty="0"/>
              <a:t>10.09.2024</a:t>
            </a:r>
          </a:p>
        </p:txBody>
      </p:sp>
    </p:spTree>
    <p:extLst>
      <p:ext uri="{BB962C8B-B14F-4D97-AF65-F5344CB8AC3E}">
        <p14:creationId xmlns:p14="http://schemas.microsoft.com/office/powerpoint/2010/main" val="1534221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72088-D9BA-2BDE-B37F-8BE436D26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1170372"/>
            <a:ext cx="5040000" cy="492443"/>
          </a:xfrm>
        </p:spPr>
        <p:txBody>
          <a:bodyPr wrap="square" anchor="t">
            <a:normAutofit/>
          </a:bodyPr>
          <a:lstStyle/>
          <a:p>
            <a:r>
              <a:rPr lang="de-DE" dirty="0"/>
              <a:t>Empfehlungen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0BAFD3-C533-ACBD-EF23-FC0CBDCB0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800" y="1989138"/>
            <a:ext cx="5040000" cy="417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auf der Grundlage der Ergebnisse aus den einzelnen Arbeitspaketen entwickelt </a:t>
            </a:r>
          </a:p>
          <a:p>
            <a:pPr>
              <a:spcAft>
                <a:spcPts val="600"/>
              </a:spcAft>
            </a:pPr>
            <a:r>
              <a:rPr lang="de-DE" dirty="0"/>
              <a:t>mit praxisorientiertem Fachbeirat diskutiert, damit eine hohe Reichweite erreicht werden kann </a:t>
            </a:r>
          </a:p>
          <a:p>
            <a:pPr>
              <a:spcAft>
                <a:spcPts val="600"/>
              </a:spcAft>
            </a:pPr>
            <a:r>
              <a:rPr lang="de-DE" dirty="0"/>
              <a:t>aktuell in Ausarbeitung</a:t>
            </a:r>
          </a:p>
          <a:p>
            <a:pPr>
              <a:spcAft>
                <a:spcPts val="600"/>
              </a:spcAft>
            </a:pPr>
            <a:r>
              <a:rPr lang="de-DE" dirty="0"/>
              <a:t>Grafische Aufbereitung und Versand im Frühjahr 2025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1AC414-9501-DE0E-865A-665F06CF3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18222"/>
            <a:ext cx="7884492" cy="14619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CH"/>
              <a:t>Institut Integration und Partizipation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6EA67D-5397-B84C-E5F6-B6A475FE3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76BE59D-4918-439E-9CBF-5840B2847889}" type="slidenum">
              <a:rPr lang="de-CH" smtClean="0"/>
              <a:pPr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de-CH"/>
          </a:p>
        </p:txBody>
      </p:sp>
      <p:pic>
        <p:nvPicPr>
          <p:cNvPr id="12" name="Inhaltsplatzhalter 11" descr="Wand mit Kurznotizen bedeckt">
            <a:extLst>
              <a:ext uri="{FF2B5EF4-FFF2-40B4-BE49-F238E27FC236}">
                <a16:creationId xmlns:a16="http://schemas.microsoft.com/office/drawing/2014/main" id="{62473E13-B89C-6ED4-4C96-AC44C6EA3B0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4" r="16721" b="-2"/>
          <a:stretch/>
        </p:blipFill>
        <p:spPr>
          <a:xfrm>
            <a:off x="6098226" y="846000"/>
            <a:ext cx="5324400" cy="5688000"/>
          </a:xfrm>
          <a:noFill/>
        </p:spPr>
      </p:pic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0D46601F-7FED-4C95-3FC2-B43143880274}"/>
              </a:ext>
            </a:extLst>
          </p:cNvPr>
          <p:cNvSpPr txBox="1">
            <a:spLocks/>
          </p:cNvSpPr>
          <p:nvPr/>
        </p:nvSpPr>
        <p:spPr>
          <a:xfrm>
            <a:off x="354694" y="6618222"/>
            <a:ext cx="118800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CH" b="1" dirty="0"/>
              <a:t>10.09.2024</a:t>
            </a:r>
          </a:p>
        </p:txBody>
      </p:sp>
    </p:spTree>
    <p:extLst>
      <p:ext uri="{BB962C8B-B14F-4D97-AF65-F5344CB8AC3E}">
        <p14:creationId xmlns:p14="http://schemas.microsoft.com/office/powerpoint/2010/main" val="395889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259741-8A13-2EA3-02B1-BE29B6FA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1067524"/>
            <a:ext cx="10587038" cy="900246"/>
          </a:xfrm>
        </p:spPr>
        <p:txBody>
          <a:bodyPr/>
          <a:lstStyle/>
          <a:p>
            <a:r>
              <a:rPr lang="de-DE" dirty="0"/>
              <a:t>Kontext und Forschungsprojekt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5779C9D-65B3-9EAA-C8B5-56AA6593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10.09.2024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2702CD-A174-330F-7DC2-EACD456D3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Integration und Partizipation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5BB13B-8B19-0EDF-E33D-1027D257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7943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024AB-D8BE-376D-D40D-F961E984A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Diskussion und Fragen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097E51-1E17-68C1-F867-D7BC52B40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10.09.2024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9E5E3C-F0C5-601C-A620-263E24748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Integration und Partizipation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EA8A22-386D-381B-6015-6BD5CD5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18647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01FFD-0542-B6DE-2815-2259422C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Literatur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CBAB51-05BC-A82E-6967-521234083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800" y="1989137"/>
            <a:ext cx="5689200" cy="417512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de-CH" sz="1200" dirty="0" err="1"/>
              <a:t>Bolfing</a:t>
            </a:r>
            <a:r>
              <a:rPr lang="de-CH" sz="1200" dirty="0"/>
              <a:t>, A., Gerber, A., </a:t>
            </a:r>
            <a:r>
              <a:rPr lang="de-CH" sz="1200" dirty="0" err="1"/>
              <a:t>Grumbinaite</a:t>
            </a:r>
            <a:r>
              <a:rPr lang="de-CH" sz="1200" dirty="0"/>
              <a:t>, I. (2023): Digitale Zugänglichkeit mit der Anwendung der Big Five unterstützen. Hochschule für Soziale Arbeit FHNW. </a:t>
            </a:r>
            <a:r>
              <a:rPr lang="de-CH" sz="1200" dirty="0">
                <a:hlinkClick r:id="rId3"/>
              </a:rPr>
              <a:t>https://www.fhnw.ch/plattformen/newlearning/e-accessibility-die-big-five-der-digitalen-zugaenglichkeit/</a:t>
            </a:r>
            <a:r>
              <a:rPr lang="de-CH" sz="12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de-CH" sz="1200" spc="-10" dirty="0">
                <a:cs typeface="Calibri" panose="020F0502020204030204" pitchFamily="34" charset="0"/>
              </a:rPr>
              <a:t>Engels, D. (2019). Chancen und Risiken der Digitalisierung für die Beschäftigung von Menschen mit Behinderung. In: </a:t>
            </a:r>
            <a:r>
              <a:rPr lang="de-CH" sz="1200" spc="-10" dirty="0" err="1">
                <a:cs typeface="Calibri" panose="020F0502020204030204" pitchFamily="34" charset="0"/>
              </a:rPr>
              <a:t>Skutta</a:t>
            </a:r>
            <a:r>
              <a:rPr lang="de-CH" sz="1200" spc="-10" dirty="0">
                <a:cs typeface="Calibri" panose="020F0502020204030204" pitchFamily="34" charset="0"/>
              </a:rPr>
              <a:t>, S. (Ed.). Digitalisierung und Teilhabe. Baden-Baden: Nomos. 223-234</a:t>
            </a:r>
            <a:endParaRPr lang="en-US" sz="1200" spc="-10" dirty="0"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spc="-10" dirty="0" err="1">
                <a:cs typeface="Calibri" panose="020F0502020204030204" pitchFamily="34" charset="0"/>
              </a:rPr>
              <a:t>Hümbelin</a:t>
            </a:r>
            <a:r>
              <a:rPr lang="en-US" sz="1200" spc="-10" dirty="0">
                <a:cs typeface="Calibri" panose="020F0502020204030204" pitchFamily="34" charset="0"/>
              </a:rPr>
              <a:t>, O./von Bergen, M./</a:t>
            </a:r>
            <a:r>
              <a:rPr lang="en-US" sz="1200" spc="-10" dirty="0" err="1">
                <a:cs typeface="Calibri" panose="020F0502020204030204" pitchFamily="34" charset="0"/>
              </a:rPr>
              <a:t>Luchsinger</a:t>
            </a:r>
            <a:r>
              <a:rPr lang="en-US" sz="1200" spc="-10" dirty="0">
                <a:cs typeface="Calibri" panose="020F0502020204030204" pitchFamily="34" charset="0"/>
              </a:rPr>
              <a:t>, L. (2019). </a:t>
            </a:r>
            <a:r>
              <a:rPr lang="de-CH" sz="1200" spc="-10" dirty="0">
                <a:cs typeface="Calibri" panose="020F0502020204030204" pitchFamily="34" charset="0"/>
              </a:rPr>
              <a:t>Technologischer Wandel: Chancen und Risiken für Menschen mit Behinderungen; In: </a:t>
            </a:r>
            <a:r>
              <a:rPr lang="de-CH" sz="1200" spc="-10" dirty="0" err="1">
                <a:cs typeface="Calibri" panose="020F0502020204030204" pitchFamily="34" charset="0"/>
              </a:rPr>
              <a:t>impuls</a:t>
            </a:r>
            <a:r>
              <a:rPr lang="de-CH" sz="1200" spc="-10" dirty="0">
                <a:cs typeface="Calibri" panose="020F0502020204030204" pitchFamily="34" charset="0"/>
              </a:rPr>
              <a:t> 3/2019, 32-34.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spc="-1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ITU International Telecommunication Union (2013). The ICT Opportunity of a disability-inclusive development framework. URL </a:t>
            </a:r>
            <a:r>
              <a:rPr lang="en-US" sz="1200" u="sng" spc="-10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https://www.itu.int/en/action/accessibility/Documents/The%20ICT%20Opportunity%20for%20a%20Disability_Inclusive%20Development%20Framework.pdf</a:t>
            </a:r>
            <a:r>
              <a:rPr lang="en-US" sz="1200" spc="-1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1200" dirty="0">
                <a:cs typeface="Calibri" panose="020F0502020204030204" pitchFamily="34" charset="0"/>
              </a:rPr>
              <a:t>van der </a:t>
            </a:r>
            <a:r>
              <a:rPr lang="en-US" sz="1200" dirty="0" err="1">
                <a:cs typeface="Calibri" panose="020F0502020204030204" pitchFamily="34" charset="0"/>
              </a:rPr>
              <a:t>Vlies</a:t>
            </a:r>
            <a:r>
              <a:rPr lang="en-US" sz="1200" dirty="0">
                <a:cs typeface="Calibri" panose="020F0502020204030204" pitchFamily="34" charset="0"/>
              </a:rPr>
              <a:t>, R. (2020). Digital strategies in education across OECD countries: Exploring education policies on digital technologies, OECD Education Working Papers, No. 226, OECD Publishing, Paris, </a:t>
            </a:r>
            <a:r>
              <a:rPr lang="en-US" sz="1200" dirty="0">
                <a:cs typeface="Calibri" panose="020F0502020204030204" pitchFamily="34" charset="0"/>
                <a:hlinkClick r:id="rId5"/>
              </a:rPr>
              <a:t>https://doi.org/10.1787/33dd4c26-en</a:t>
            </a:r>
            <a:endParaRPr lang="de-CH" sz="1200" spc="-1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1200" dirty="0"/>
              <a:t>WHO World Health Organization (2001). International Classification of Functioning, Disability and Health – ICF. Geneva 2001. URL </a:t>
            </a:r>
            <a:r>
              <a:rPr lang="en-US" sz="1200" dirty="0">
                <a:hlinkClick r:id="rId6"/>
              </a:rPr>
              <a:t>https://www.who.int/classifications/icf</a:t>
            </a:r>
            <a:r>
              <a:rPr lang="en-US" sz="1200" dirty="0"/>
              <a:t>. 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2AF3231-8C6B-8679-1AAC-FBC5E1C7EE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dirty="0"/>
              <a:t>Publikationen aus dem Forschungsprojekt</a:t>
            </a:r>
            <a:br>
              <a:rPr lang="de-DE" dirty="0"/>
            </a:br>
            <a:r>
              <a:rPr lang="de-DE" dirty="0">
                <a:hlinkClick r:id="rId7"/>
              </a:rPr>
              <a:t>www.inclusion-digital.ch</a:t>
            </a:r>
            <a:r>
              <a:rPr lang="de-DE" dirty="0"/>
              <a:t> 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CH" sz="1200" dirty="0"/>
              <a:t>Ackermann, S., Bannwart, J., </a:t>
            </a:r>
            <a:r>
              <a:rPr lang="de-CH" sz="1200" dirty="0" err="1"/>
              <a:t>Parpan</a:t>
            </a:r>
            <a:r>
              <a:rPr lang="de-CH" sz="1200" dirty="0"/>
              <a:t>-Blaser, A., &amp; Steiner, O. (2022). Digitale Teilhabe von Menschen mit Behinderungen. Erfahrungen aus der Weiterbildung. </a:t>
            </a:r>
            <a:r>
              <a:rPr lang="de-CH" sz="1200" i="1" dirty="0"/>
              <a:t>Schweizerische  Zeitschrift  für  Heilpädagogik</a:t>
            </a:r>
            <a:r>
              <a:rPr lang="de-CH" sz="1200" dirty="0"/>
              <a:t>, </a:t>
            </a:r>
            <a:r>
              <a:rPr lang="de-CH" sz="1200" i="1" dirty="0"/>
              <a:t>28</a:t>
            </a:r>
            <a:r>
              <a:rPr lang="de-CH" sz="1200" dirty="0"/>
              <a:t>(1), 15–22. </a:t>
            </a:r>
            <a:r>
              <a:rPr lang="de-CH" sz="1200" dirty="0">
                <a:hlinkClick r:id="rId8"/>
              </a:rPr>
              <a:t>Open Access pdf</a:t>
            </a:r>
            <a:endParaRPr lang="de-CH" sz="1200" dirty="0"/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CH" sz="1200" dirty="0"/>
              <a:t>Bannwart </a:t>
            </a:r>
            <a:r>
              <a:rPr lang="de-CH" sz="1200" dirty="0" err="1"/>
              <a:t>Garibovic</a:t>
            </a:r>
            <a:r>
              <a:rPr lang="de-CH" sz="1200" dirty="0"/>
              <a:t>, J. (2023). </a:t>
            </a:r>
            <a:r>
              <a:rPr lang="de-CH" sz="1200" dirty="0" err="1"/>
              <a:t>Ungeschöpfte</a:t>
            </a:r>
            <a:r>
              <a:rPr lang="de-CH" sz="1200" dirty="0"/>
              <a:t> Potenziale: Digitale Teilhabe von Lernenden mit Behinderungen in der beruflichen Bildung. </a:t>
            </a:r>
            <a:r>
              <a:rPr lang="de-CH" sz="1200" i="1" dirty="0"/>
              <a:t>Transfer. Berufsbildung in Forschung und Praxis</a:t>
            </a:r>
            <a:r>
              <a:rPr lang="de-CH" sz="1200" dirty="0"/>
              <a:t>. </a:t>
            </a:r>
            <a:r>
              <a:rPr lang="de-CH" sz="1200" dirty="0">
                <a:hlinkClick r:id="rId9"/>
              </a:rPr>
              <a:t>open access pdf</a:t>
            </a:r>
            <a:r>
              <a:rPr lang="de-CH" sz="1200" dirty="0"/>
              <a:t>.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CH" sz="1200" dirty="0"/>
              <a:t>Kaiser, F., </a:t>
            </a:r>
            <a:r>
              <a:rPr lang="de-CH" sz="1200" dirty="0" err="1"/>
              <a:t>Parpan</a:t>
            </a:r>
            <a:r>
              <a:rPr lang="de-CH" sz="1200" dirty="0"/>
              <a:t>-Blaser, A., &amp; Bannwart </a:t>
            </a:r>
            <a:r>
              <a:rPr lang="de-CH" sz="1200" dirty="0" err="1"/>
              <a:t>Garibovic</a:t>
            </a:r>
            <a:r>
              <a:rPr lang="de-CH" sz="1200" dirty="0"/>
              <a:t>, J. (2023). Digitale Teilhabe von Lernenden mit Beeinträchtigungen in der Berufsbildung – Potenziale nutzen und Barrieren abbauen. </a:t>
            </a:r>
            <a:r>
              <a:rPr lang="de-CH" sz="1200" i="1" dirty="0"/>
              <a:t>Berufsbildung</a:t>
            </a:r>
            <a:r>
              <a:rPr lang="de-CH" sz="1200" dirty="0"/>
              <a:t>, </a:t>
            </a:r>
            <a:r>
              <a:rPr lang="de-CH" sz="1200" i="1" dirty="0"/>
              <a:t>77</a:t>
            </a:r>
            <a:r>
              <a:rPr lang="de-CH" sz="1200" dirty="0"/>
              <a:t>, 51–53. </a:t>
            </a:r>
          </a:p>
          <a:p>
            <a:pPr marL="182563" indent="-1825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dirty="0">
                <a:cs typeface="Calibri" panose="020F0502020204030204" pitchFamily="34" charset="0"/>
              </a:rPr>
              <a:t>Steiner, O., &amp; Kaiser, F. (2023). E-Inclusion of People with Disabilities in Vocational and Professional Education and Further Training </a:t>
            </a:r>
            <a:r>
              <a:rPr lang="en-US" sz="1200" dirty="0" err="1">
                <a:cs typeface="Calibri" panose="020F0502020204030204" pitchFamily="34" charset="0"/>
              </a:rPr>
              <a:t>Organisations</a:t>
            </a:r>
            <a:r>
              <a:rPr lang="en-US" sz="1200" dirty="0">
                <a:cs typeface="Calibri" panose="020F0502020204030204" pitchFamily="34" charset="0"/>
              </a:rPr>
              <a:t> in Switzerland: First Results of a Quantitative Survey. HCI International 2023. </a:t>
            </a:r>
            <a:r>
              <a:rPr lang="en-US" sz="1200" dirty="0">
                <a:cs typeface="Calibri" panose="020F0502020204030204" pitchFamily="34" charset="0"/>
                <a:hlinkClick r:id="rId10"/>
              </a:rPr>
              <a:t>https://link.springer.com/chapter/10.1007/978-3-031-35897-5_30</a:t>
            </a:r>
            <a:endParaRPr lang="en-US" sz="1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FC0048-8167-9A51-5454-DF4C7680C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Integration und Partizipation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764D8B-36D7-D781-6795-2FA0B225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31</a:t>
            </a:fld>
            <a:endParaRPr lang="de-CH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4FD81AD-BFA3-5D4B-F3B7-2ED0B8D87D46}"/>
              </a:ext>
            </a:extLst>
          </p:cNvPr>
          <p:cNvSpPr txBox="1">
            <a:spLocks/>
          </p:cNvSpPr>
          <p:nvPr/>
        </p:nvSpPr>
        <p:spPr>
          <a:xfrm>
            <a:off x="354694" y="6618222"/>
            <a:ext cx="118800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CH" b="1" dirty="0"/>
              <a:t>10.09.2024</a:t>
            </a:r>
          </a:p>
        </p:txBody>
      </p:sp>
    </p:spTree>
    <p:extLst>
      <p:ext uri="{BB962C8B-B14F-4D97-AF65-F5344CB8AC3E}">
        <p14:creationId xmlns:p14="http://schemas.microsoft.com/office/powerpoint/2010/main" val="410057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01FFD-0542-B6DE-2815-2259422C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1170372"/>
            <a:ext cx="11012400" cy="492443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Berufliche</a:t>
            </a:r>
            <a:r>
              <a:rPr lang="en-US" dirty="0"/>
              <a:t> </a:t>
            </a:r>
            <a:r>
              <a:rPr lang="en-US" dirty="0" err="1"/>
              <a:t>Bildung</a:t>
            </a:r>
            <a:r>
              <a:rPr lang="en-US" dirty="0"/>
              <a:t> und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Teilhabe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von Menschen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Behinderungen</a:t>
            </a:r>
            <a:r>
              <a:rPr lang="en-US" dirty="0"/>
              <a:t> (</a:t>
            </a:r>
            <a:r>
              <a:rPr lang="en-US" dirty="0" err="1"/>
              <a:t>MmB</a:t>
            </a:r>
            <a:r>
              <a:rPr lang="en-US" dirty="0"/>
              <a:t>)</a:t>
            </a:r>
            <a:endParaRPr lang="de-CH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E02956A-355E-4237-8DEA-8AEDCC3D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18222"/>
            <a:ext cx="7884492" cy="14619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CH"/>
              <a:t>Institut Integration und Partizipation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764D8B-36D7-D781-6795-2FA0B225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de-CH"/>
          </a:p>
        </p:txBody>
      </p:sp>
      <p:graphicFrame>
        <p:nvGraphicFramePr>
          <p:cNvPr id="20" name="Inhaltsplatzhalter 2">
            <a:extLst>
              <a:ext uri="{FF2B5EF4-FFF2-40B4-BE49-F238E27FC236}">
                <a16:creationId xmlns:a16="http://schemas.microsoft.com/office/drawing/2014/main" id="{5CC38138-F60F-AA06-D64C-BD07B4D9F9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6800" y="1989138"/>
          <a:ext cx="11016850" cy="417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0CA065D3-1E93-5833-F52F-5A37658A630E}"/>
              </a:ext>
            </a:extLst>
          </p:cNvPr>
          <p:cNvSpPr txBox="1">
            <a:spLocks/>
          </p:cNvSpPr>
          <p:nvPr/>
        </p:nvSpPr>
        <p:spPr>
          <a:xfrm>
            <a:off x="354694" y="6618222"/>
            <a:ext cx="118800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CH" b="1" dirty="0"/>
              <a:t>10.09.2024</a:t>
            </a:r>
          </a:p>
        </p:txBody>
      </p:sp>
    </p:spTree>
    <p:extLst>
      <p:ext uri="{BB962C8B-B14F-4D97-AF65-F5344CB8AC3E}">
        <p14:creationId xmlns:p14="http://schemas.microsoft.com/office/powerpoint/2010/main" val="1568891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A3074-5A09-0F41-7826-A0FC8B69A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C99A72-41CC-BDC2-E20B-A351BF6A5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1170372"/>
            <a:ext cx="11012400" cy="492443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Ziele</a:t>
            </a:r>
            <a:r>
              <a:rPr lang="en-US" dirty="0"/>
              <a:t> und </a:t>
            </a:r>
            <a:r>
              <a:rPr lang="en-US" dirty="0" err="1"/>
              <a:t>Fragestellungen</a:t>
            </a:r>
            <a:r>
              <a:rPr lang="en-US" dirty="0"/>
              <a:t> des </a:t>
            </a:r>
            <a:r>
              <a:rPr lang="en-US" dirty="0" err="1"/>
              <a:t>Projekts</a:t>
            </a:r>
            <a:endParaRPr lang="de-CH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994B48A-A0C4-F0AF-4166-2590C185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18222"/>
            <a:ext cx="7884492" cy="14619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CH"/>
              <a:t>Institut Integration und Partizipation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B41EA8-7380-3855-E770-45C40B53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E9D321E-A91B-D8FC-0E5D-B23B85EC8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00" y="1989138"/>
            <a:ext cx="7900192" cy="4175125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Chancen und Risiken der Digitalisierung für die Partizipation von Menschen mit Behinderungen in der beruflichen Aus- und Weiterbildung </a:t>
            </a:r>
          </a:p>
          <a:p>
            <a:pPr marL="0" indent="0">
              <a:buNone/>
            </a:pPr>
            <a:endParaRPr lang="de-DE" sz="1800" dirty="0"/>
          </a:p>
          <a:p>
            <a:pPr>
              <a:spcAft>
                <a:spcPts val="600"/>
              </a:spcAft>
            </a:pPr>
            <a:r>
              <a:rPr lang="de-CH" altLang="de-DE" sz="1800" dirty="0"/>
              <a:t>Welche </a:t>
            </a:r>
            <a:r>
              <a:rPr lang="de-CH" altLang="de-DE" sz="1800" b="1" dirty="0"/>
              <a:t>Dimensionen </a:t>
            </a:r>
            <a:r>
              <a:rPr lang="de-CH" altLang="de-DE" sz="1800" dirty="0"/>
              <a:t>umfasst die digitale Teilhabe in der beruflichen Bildung von Menschen mit Behinderung?</a:t>
            </a:r>
          </a:p>
          <a:p>
            <a:pPr>
              <a:spcAft>
                <a:spcPts val="600"/>
              </a:spcAft>
            </a:pPr>
            <a:r>
              <a:rPr lang="de-CH" altLang="de-DE" sz="1800" dirty="0"/>
              <a:t>Was </a:t>
            </a:r>
            <a:r>
              <a:rPr lang="de-CH" altLang="de-DE" sz="1800" b="1" dirty="0"/>
              <a:t>erleichtert oder erschwert </a:t>
            </a:r>
            <a:r>
              <a:rPr lang="de-CH" altLang="de-DE" sz="1800" dirty="0"/>
              <a:t>die digitale Teilhabe von Menschen mit Behinderung im Bereich der beruflichen Aus- und Weiterbildung? </a:t>
            </a:r>
          </a:p>
          <a:p>
            <a:pPr>
              <a:spcAft>
                <a:spcPts val="600"/>
              </a:spcAft>
            </a:pPr>
            <a:r>
              <a:rPr lang="de-CH" altLang="de-DE" sz="1800" dirty="0"/>
              <a:t>Welche </a:t>
            </a:r>
            <a:r>
              <a:rPr lang="de-CH" altLang="de-DE" sz="1800" b="1" dirty="0"/>
              <a:t>Selbst- und Fremdeinschätzungen </a:t>
            </a:r>
            <a:r>
              <a:rPr lang="de-CH" altLang="de-DE" sz="1800" dirty="0"/>
              <a:t>zur digitalen Teilhabe von Menschen mit Behinderungen bestehen </a:t>
            </a:r>
            <a:r>
              <a:rPr lang="de-CH" altLang="de-DE" sz="1800" b="1" dirty="0"/>
              <a:t>bei Bildungsanbietern</a:t>
            </a:r>
            <a:r>
              <a:rPr lang="de-CH" altLang="de-DE" sz="1800" dirty="0"/>
              <a:t>?</a:t>
            </a:r>
          </a:p>
          <a:p>
            <a:pPr>
              <a:spcAft>
                <a:spcPts val="600"/>
              </a:spcAft>
            </a:pPr>
            <a:r>
              <a:rPr lang="de-CH" altLang="de-DE" sz="1800" dirty="0"/>
              <a:t>Wie gelingt den Akteuren der beruflichen Aus- und Weiterbildung die </a:t>
            </a:r>
            <a:r>
              <a:rPr lang="de-CH" altLang="de-DE" sz="1800" b="1" dirty="0"/>
              <a:t>Implementierung </a:t>
            </a:r>
            <a:r>
              <a:rPr lang="de-CH" altLang="de-DE" sz="1800" dirty="0"/>
              <a:t>digitaler Teilhabe von Menschen mit Behinderung?</a:t>
            </a:r>
            <a:endParaRPr lang="de-DE" altLang="de-DE" sz="1800" dirty="0"/>
          </a:p>
        </p:txBody>
      </p:sp>
      <p:graphicFrame>
        <p:nvGraphicFramePr>
          <p:cNvPr id="7" name="Inhaltsplatzhalter 1">
            <a:extLst>
              <a:ext uri="{FF2B5EF4-FFF2-40B4-BE49-F238E27FC236}">
                <a16:creationId xmlns:a16="http://schemas.microsoft.com/office/drawing/2014/main" id="{6D210FD4-0AE6-908E-BB4E-F567E46C93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73670"/>
              </p:ext>
            </p:extLst>
          </p:nvPr>
        </p:nvGraphicFramePr>
        <p:xfrm>
          <a:off x="8306991" y="227939"/>
          <a:ext cx="3885009" cy="3522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5F3F8913-013C-13EE-3637-222FE97A5FC1}"/>
              </a:ext>
            </a:extLst>
          </p:cNvPr>
          <p:cNvSpPr/>
          <p:nvPr/>
        </p:nvSpPr>
        <p:spPr>
          <a:xfrm>
            <a:off x="9873998" y="1789777"/>
            <a:ext cx="750996" cy="79832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73D9BBE9-90BD-BD93-C814-88F26B539B63}"/>
              </a:ext>
            </a:extLst>
          </p:cNvPr>
          <p:cNvSpPr txBox="1">
            <a:spLocks/>
          </p:cNvSpPr>
          <p:nvPr/>
        </p:nvSpPr>
        <p:spPr>
          <a:xfrm>
            <a:off x="354694" y="6618222"/>
            <a:ext cx="118800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CH" b="1" dirty="0"/>
              <a:t>10.09.2024</a:t>
            </a:r>
          </a:p>
        </p:txBody>
      </p:sp>
    </p:spTree>
    <p:extLst>
      <p:ext uri="{BB962C8B-B14F-4D97-AF65-F5344CB8AC3E}">
        <p14:creationId xmlns:p14="http://schemas.microsoft.com/office/powerpoint/2010/main" val="342106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06361-03D4-38CC-7883-C04F88AF1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6A605-68E4-1610-E9B0-D578AEAA2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1170372"/>
            <a:ext cx="11012400" cy="492443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Personenkreis</a:t>
            </a:r>
            <a:r>
              <a:rPr lang="en-US" dirty="0"/>
              <a:t>: Menschen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Behinderungen</a:t>
            </a:r>
            <a:endParaRPr lang="de-CH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C0DB43-D8C7-846C-65FD-E130E56F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18222"/>
            <a:ext cx="7884492" cy="14619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CH"/>
              <a:t>Institut Integration und Partizipation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BA5D8-BBE8-88AE-920A-099F5189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EE3AC5C-6CEE-3ECA-F958-9A854F37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00" y="1989138"/>
            <a:ext cx="5689200" cy="4175125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de-DE" sz="1800" dirty="0"/>
              <a:t>Sozialer Behinderungsbegriff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Symbol" pitchFamily="2" charset="2"/>
              <a:buChar char="-"/>
            </a:pPr>
            <a:r>
              <a:rPr lang="de-DE" sz="1800" dirty="0"/>
              <a:t>Behinderung als Resultat einer Wechselwirkung zwischen Person und Umwelt und nicht als direkte Folge einer Schädigung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de-DE" sz="1800" dirty="0"/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de-DE" sz="1800" dirty="0"/>
              <a:t>Menschen mit 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Symbol" pitchFamily="2" charset="2"/>
              <a:buChar char="-"/>
            </a:pPr>
            <a:r>
              <a:rPr lang="de-DE" sz="1800" dirty="0"/>
              <a:t>Kognitive Beeinträchtigungen (inkl. ADHS, Autismus, Dyslexie, Dyskalkulie etc.) 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Symbol" pitchFamily="2" charset="2"/>
              <a:buChar char="-"/>
            </a:pPr>
            <a:r>
              <a:rPr lang="de-DE" sz="1800" dirty="0"/>
              <a:t>Motorischen Beeinträchtigungen 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Symbol" pitchFamily="2" charset="2"/>
              <a:buChar char="-"/>
            </a:pPr>
            <a:r>
              <a:rPr lang="de-DE" sz="1800" dirty="0"/>
              <a:t>Hörbehinderung, Gehörlosigkeit 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Symbol" pitchFamily="2" charset="2"/>
              <a:buChar char="-"/>
            </a:pPr>
            <a:r>
              <a:rPr lang="de-DE" sz="1800" dirty="0"/>
              <a:t>Sehbehinderung, Blindheit 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Symbol" pitchFamily="2" charset="2"/>
              <a:buChar char="-"/>
            </a:pPr>
            <a:r>
              <a:rPr lang="de-DE" sz="1800" dirty="0"/>
              <a:t>Psychische Beeinträchtigungen</a:t>
            </a:r>
            <a:endParaRPr lang="de-DE" altLang="de-DE" sz="1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8DA71BA-C54A-7BF7-A80A-796BEEB0C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308" y="2852936"/>
            <a:ext cx="5054892" cy="2324206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047E27F-CE45-3C62-7031-76538F21B36D}"/>
              </a:ext>
            </a:extLst>
          </p:cNvPr>
          <p:cNvSpPr txBox="1"/>
          <p:nvPr/>
        </p:nvSpPr>
        <p:spPr>
          <a:xfrm>
            <a:off x="10659377" y="5301208"/>
            <a:ext cx="75982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dirty="0"/>
              <a:t>WHO 2001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862A5A16-41E9-872C-EB9C-4CEB537D39B0}"/>
              </a:ext>
            </a:extLst>
          </p:cNvPr>
          <p:cNvSpPr txBox="1">
            <a:spLocks/>
          </p:cNvSpPr>
          <p:nvPr/>
        </p:nvSpPr>
        <p:spPr>
          <a:xfrm>
            <a:off x="354694" y="6618222"/>
            <a:ext cx="118800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CH" b="1" dirty="0"/>
              <a:t>10.09.2024</a:t>
            </a:r>
          </a:p>
        </p:txBody>
      </p:sp>
    </p:spTree>
    <p:extLst>
      <p:ext uri="{BB962C8B-B14F-4D97-AF65-F5344CB8AC3E}">
        <p14:creationId xmlns:p14="http://schemas.microsoft.com/office/powerpoint/2010/main" val="206126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0CDA4-26EF-59AF-14F8-E4A903AE0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4F225-813F-47E4-7D9F-535095E98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1170372"/>
            <a:ext cx="5040000" cy="49244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err="1"/>
              <a:t>Berufliche</a:t>
            </a:r>
            <a:r>
              <a:rPr lang="en-US" sz="2500"/>
              <a:t> Aus- und </a:t>
            </a:r>
            <a:r>
              <a:rPr lang="en-US" sz="2500" err="1"/>
              <a:t>Weiterbildung</a:t>
            </a:r>
            <a:endParaRPr lang="de-CH" sz="250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8B5698F-6D90-083B-659B-E49A8FDD0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800" y="1989138"/>
            <a:ext cx="5040000" cy="417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 err="1"/>
              <a:t>PrA</a:t>
            </a:r>
            <a:endParaRPr lang="de-DE" dirty="0"/>
          </a:p>
          <a:p>
            <a:pPr>
              <a:spcAft>
                <a:spcPts val="600"/>
              </a:spcAft>
            </a:pPr>
            <a:r>
              <a:rPr lang="de-DE" dirty="0"/>
              <a:t>Berufsschulen: EBA + EFZ </a:t>
            </a:r>
          </a:p>
          <a:p>
            <a:pPr>
              <a:spcAft>
                <a:spcPts val="600"/>
              </a:spcAft>
            </a:pPr>
            <a:r>
              <a:rPr lang="de-DE" dirty="0"/>
              <a:t>Höhere Fachschulen  </a:t>
            </a:r>
          </a:p>
          <a:p>
            <a:pPr>
              <a:spcAft>
                <a:spcPts val="600"/>
              </a:spcAft>
            </a:pPr>
            <a:r>
              <a:rPr lang="de-DE" dirty="0"/>
              <a:t>Fachhochschulen / Pädagogische Hochschulen </a:t>
            </a:r>
          </a:p>
          <a:p>
            <a:pPr>
              <a:spcAft>
                <a:spcPts val="600"/>
              </a:spcAft>
            </a:pPr>
            <a:r>
              <a:rPr lang="de-DE" dirty="0"/>
              <a:t>Berufliche Weiterbildung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B7E35E6-21F4-B970-4458-552EC0FDA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18222"/>
            <a:ext cx="7884492" cy="14619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CH"/>
              <a:t>Institut Integration und Partizipation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5D6778-B409-6FEB-0114-88929624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de-CH"/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79EB3B10-87E0-A2D7-CC9C-BD0E2ACCC29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19100" y="6620400"/>
            <a:ext cx="118800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CH"/>
              <a:t>10.09.2024</a:t>
            </a:r>
            <a:endParaRPr lang="de-CH" dirty="0"/>
          </a:p>
        </p:txBody>
      </p:sp>
      <p:pic>
        <p:nvPicPr>
          <p:cNvPr id="17" name="Grafik 1">
            <a:extLst>
              <a:ext uri="{FF2B5EF4-FFF2-40B4-BE49-F238E27FC236}">
                <a16:creationId xmlns:a16="http://schemas.microsoft.com/office/drawing/2014/main" id="{E27BCF83-3E70-017A-75DD-156C07B90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t="1740" r="1003" b="1430"/>
          <a:stretch>
            <a:fillRect/>
          </a:stretch>
        </p:blipFill>
        <p:spPr bwMode="auto">
          <a:xfrm>
            <a:off x="4722032" y="1797201"/>
            <a:ext cx="6654981" cy="43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2">
            <a:extLst>
              <a:ext uri="{FF2B5EF4-FFF2-40B4-BE49-F238E27FC236}">
                <a16:creationId xmlns:a16="http://schemas.microsoft.com/office/drawing/2014/main" id="{CAE39C32-BC34-95D2-D0CD-A4ADC919B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7850" y="2050614"/>
            <a:ext cx="4833573" cy="1043891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defTabSz="1042988">
              <a:lnSpc>
                <a:spcPct val="115000"/>
              </a:lnSpc>
              <a:spcBef>
                <a:spcPct val="100000"/>
              </a:spcBef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endParaRPr lang="de-DE" altLang="de-DE" sz="1905" b="0"/>
          </a:p>
        </p:txBody>
      </p:sp>
      <p:sp>
        <p:nvSpPr>
          <p:cNvPr id="19" name="Rechteck 3">
            <a:extLst>
              <a:ext uri="{FF2B5EF4-FFF2-40B4-BE49-F238E27FC236}">
                <a16:creationId xmlns:a16="http://schemas.microsoft.com/office/drawing/2014/main" id="{A52EA519-8ED6-1568-7095-87B84FE65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7851" y="4282380"/>
            <a:ext cx="3592423" cy="979097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42988">
              <a:lnSpc>
                <a:spcPct val="115000"/>
              </a:lnSpc>
              <a:spcBef>
                <a:spcPct val="100000"/>
              </a:spcBef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endParaRPr lang="de-DE" altLang="de-DE" sz="1905" b="0"/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4CF76C44-A834-2016-950E-FC2298666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5798" y="2050614"/>
            <a:ext cx="254854" cy="3461397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42988">
              <a:lnSpc>
                <a:spcPct val="115000"/>
              </a:lnSpc>
              <a:spcBef>
                <a:spcPct val="100000"/>
              </a:spcBef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endParaRPr lang="de-DE" altLang="de-DE" sz="1905" b="0"/>
          </a:p>
        </p:txBody>
      </p:sp>
      <p:sp>
        <p:nvSpPr>
          <p:cNvPr id="21" name="Textfeld 5">
            <a:extLst>
              <a:ext uri="{FF2B5EF4-FFF2-40B4-BE49-F238E27FC236}">
                <a16:creationId xmlns:a16="http://schemas.microsoft.com/office/drawing/2014/main" id="{C40BF1B7-4FB9-91F2-8480-7E26E653F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7779" y="5512011"/>
            <a:ext cx="515468" cy="28777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CH" altLang="de-DE" sz="1270" dirty="0" err="1">
                <a:solidFill>
                  <a:srgbClr val="C00000"/>
                </a:solidFill>
              </a:rPr>
              <a:t>PrA</a:t>
            </a:r>
            <a:endParaRPr lang="de-CH" altLang="de-DE" sz="1270" dirty="0">
              <a:solidFill>
                <a:srgbClr val="C00000"/>
              </a:solidFill>
            </a:endParaRPr>
          </a:p>
        </p:txBody>
      </p:sp>
      <p:sp>
        <p:nvSpPr>
          <p:cNvPr id="23" name="Datumsplatzhalter 3">
            <a:extLst>
              <a:ext uri="{FF2B5EF4-FFF2-40B4-BE49-F238E27FC236}">
                <a16:creationId xmlns:a16="http://schemas.microsoft.com/office/drawing/2014/main" id="{E046DC41-0880-A4E4-8BAA-F7CC9ED87457}"/>
              </a:ext>
            </a:extLst>
          </p:cNvPr>
          <p:cNvSpPr txBox="1">
            <a:spLocks/>
          </p:cNvSpPr>
          <p:nvPr/>
        </p:nvSpPr>
        <p:spPr>
          <a:xfrm>
            <a:off x="354694" y="6618222"/>
            <a:ext cx="118800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CH" b="1" dirty="0"/>
              <a:t>10.09.2024</a:t>
            </a:r>
          </a:p>
        </p:txBody>
      </p:sp>
    </p:spTree>
    <p:extLst>
      <p:ext uri="{BB962C8B-B14F-4D97-AF65-F5344CB8AC3E}">
        <p14:creationId xmlns:p14="http://schemas.microsoft.com/office/powerpoint/2010/main" val="349610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01572-B052-0DD1-8672-4C90E505C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58F937-F47B-E616-A441-3D75F194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1170372"/>
            <a:ext cx="11012400" cy="492443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Fünf</a:t>
            </a:r>
            <a:r>
              <a:rPr lang="en-US" dirty="0"/>
              <a:t> </a:t>
            </a:r>
            <a:r>
              <a:rPr lang="en-US" dirty="0" err="1"/>
              <a:t>Arbeitspakete</a:t>
            </a:r>
            <a:r>
              <a:rPr lang="en-US" dirty="0"/>
              <a:t> </a:t>
            </a:r>
            <a:endParaRPr lang="de-CH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F1D6DA5-F945-5E0A-1E4A-195AB353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7508" y="6618222"/>
            <a:ext cx="7884492" cy="14619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CH"/>
              <a:t>Institut Integration und Partizipation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1F8707-2543-ACD6-89E1-E5509030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596" y="6620400"/>
            <a:ext cx="376710" cy="14401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de-CH"/>
          </a:p>
        </p:txBody>
      </p:sp>
      <p:pic>
        <p:nvPicPr>
          <p:cNvPr id="10" name="Grafik 1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77854AE1-1A36-DD38-8CC9-95FEE1A1FA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13403" r="2118" b="6757"/>
          <a:stretch/>
        </p:blipFill>
        <p:spPr bwMode="auto">
          <a:xfrm>
            <a:off x="767408" y="1847431"/>
            <a:ext cx="9505056" cy="4586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8DCCA1F0-093C-4850-66BD-1109579050F8}"/>
              </a:ext>
            </a:extLst>
          </p:cNvPr>
          <p:cNvSpPr txBox="1">
            <a:spLocks/>
          </p:cNvSpPr>
          <p:nvPr/>
        </p:nvSpPr>
        <p:spPr>
          <a:xfrm>
            <a:off x="354694" y="6618222"/>
            <a:ext cx="1188000" cy="144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CH" b="1" dirty="0"/>
              <a:t>10.09.2024</a:t>
            </a:r>
          </a:p>
        </p:txBody>
      </p:sp>
    </p:spTree>
    <p:extLst>
      <p:ext uri="{BB962C8B-B14F-4D97-AF65-F5344CB8AC3E}">
        <p14:creationId xmlns:p14="http://schemas.microsoft.com/office/powerpoint/2010/main" val="1577505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63D68C7-8867-0DF8-233C-DA058DE9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1067524"/>
            <a:ext cx="10587038" cy="1800493"/>
          </a:xfrm>
        </p:spPr>
        <p:txBody>
          <a:bodyPr/>
          <a:lstStyle/>
          <a:p>
            <a:r>
              <a:rPr lang="de-DE" dirty="0"/>
              <a:t>Ergebnisse aus den verschiedenen Arbeitspaketen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EFC1D3-1CF7-4A4F-9FE5-C22473035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Institut Integration und Partizipation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39EDE7-A919-162F-12FB-17BF0D1C4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9C10D69-AC96-6E18-DF90-2DADE6B8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10.09.2024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54685102"/>
      </p:ext>
    </p:extLst>
  </p:cSld>
  <p:clrMapOvr>
    <a:masterClrMapping/>
  </p:clrMapOvr>
</p:sld>
</file>

<file path=ppt/theme/theme1.xml><?xml version="1.0" encoding="utf-8"?>
<a:theme xmlns:a="http://schemas.openxmlformats.org/drawingml/2006/main" name="FHNW">
  <a:themeElements>
    <a:clrScheme name="Office-Standar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HSA-16x9-DE.potx" id="{CE58DC8C-330D-41F2-BBC8-6F84C429B592}" vid="{9F5396D4-8E6B-4752-A0AD-71E69A445CF4}"/>
    </a:ext>
  </a:extLst>
</a:theme>
</file>

<file path=ppt/theme/theme2.xml><?xml version="1.0" encoding="utf-8"?>
<a:theme xmlns:a="http://schemas.openxmlformats.org/drawingml/2006/main" name="Office Theme">
  <a:themeElements>
    <a:clrScheme name="Fachhochschule Nordwestschweiz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FDE70E"/>
      </a:accent1>
      <a:accent2>
        <a:srgbClr val="FCB310"/>
      </a:accent2>
      <a:accent3>
        <a:srgbClr val="C70101"/>
      </a:accent3>
      <a:accent4>
        <a:srgbClr val="EF039B"/>
      </a:accent4>
      <a:accent5>
        <a:srgbClr val="0E75FE"/>
      </a:accent5>
      <a:accent6>
        <a:srgbClr val="58C50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achhochschule Nordwestschweiz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FDE70E"/>
      </a:accent1>
      <a:accent2>
        <a:srgbClr val="FCB310"/>
      </a:accent2>
      <a:accent3>
        <a:srgbClr val="C70101"/>
      </a:accent3>
      <a:accent4>
        <a:srgbClr val="EF039B"/>
      </a:accent4>
      <a:accent5>
        <a:srgbClr val="0E75FE"/>
      </a:accent5>
      <a:accent6>
        <a:srgbClr val="58C50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  <wetp:taskpane dockstate="right" visibility="0" width="438" row="3">
    <wetp:webextensionref xmlns:r="http://schemas.openxmlformats.org/officeDocument/2006/relationships" r:id="rId2"/>
  </wetp:taskpane>
  <wetp:taskpane dockstate="right" visibility="0" width="438" row="2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A2ED5A2B-AA98-4E20-9ECF-6054E5AD6D36}">
  <we:reference id="ea375709-5511-4a7d-9ad9-0150d03e7fbe" version="3.4.0.0" store="EXCatalog" storeType="EXCatalog"/>
  <we:alternateReferences>
    <we:reference id="WA104380602" version="3.4.0.0" store="de-CH" storeType="OMEX"/>
  </we:alternateReferences>
  <we:properties>
    <we:property name="Office.AutoShowTaskpaneWithDocument" value="true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8985E913-371E-A440-8CEB-CE751C497F96}">
  <we:reference id="e765dd0b-6697-44aa-9025-1ce65686c598" version="3.6.0.0" store="EXCatalog" storeType="EXCatalog"/>
  <we:alternateReferences>
    <we:reference id="WA104380519" version="3.6.0.0" store="de-CH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553DF2ED-8BAE-42AC-86D5-05C7D83111BB}">
  <we:reference id="22ff87a5-132f-4d52-9e97-94d888e4dd91" version="3.8.0.0" store="EXCatalog" storeType="EXCatalog"/>
  <we:alternateReferences>
    <we:reference id="WA104380050" version="3.8.0.0" store="de-CH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2C9BC7C0E646479B45826329C6AC9C" ma:contentTypeVersion="15" ma:contentTypeDescription="Ein neues Dokument erstellen." ma:contentTypeScope="" ma:versionID="10d1ae7c77d9d5f22a2dc1b76ea5d1c3">
  <xsd:schema xmlns:xsd="http://www.w3.org/2001/XMLSchema" xmlns:xs="http://www.w3.org/2001/XMLSchema" xmlns:p="http://schemas.microsoft.com/office/2006/metadata/properties" xmlns:ns2="9db1d3c5-d3c0-4974-a7a4-876553fbcae6" xmlns:ns3="623606a8-808e-4280-888c-f0ec59702ef3" targetNamespace="http://schemas.microsoft.com/office/2006/metadata/properties" ma:root="true" ma:fieldsID="2097e383511b3e064178d5ba6e0b0608" ns2:_="" ns3:_="">
    <xsd:import namespace="9db1d3c5-d3c0-4974-a7a4-876553fbcae6"/>
    <xsd:import namespace="623606a8-808e-4280-888c-f0ec59702ef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b1d3c5-d3c0-4974-a7a4-876553fbcae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fa9ea02-2288-4506-92cf-f38dab6152fb}" ma:internalName="TaxCatchAll" ma:showField="CatchAllData" ma:web="9db1d3c5-d3c0-4974-a7a4-876553fbca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3606a8-808e-4280-888c-f0ec59702e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27367c86-2207-451f-af17-259d5f321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3606a8-808e-4280-888c-f0ec59702ef3">
      <Terms xmlns="http://schemas.microsoft.com/office/infopath/2007/PartnerControls"/>
    </lcf76f155ced4ddcb4097134ff3c332f>
    <TaxCatchAll xmlns="9db1d3c5-d3c0-4974-a7a4-876553fbcae6" xsi:nil="true"/>
  </documentManagement>
</p:properties>
</file>

<file path=customXml/itemProps1.xml><?xml version="1.0" encoding="utf-8"?>
<ds:datastoreItem xmlns:ds="http://schemas.openxmlformats.org/officeDocument/2006/customXml" ds:itemID="{234818F1-CB05-412F-87CF-DEC1399525FE}"/>
</file>

<file path=customXml/itemProps2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26B806-0237-4942-A1FD-5C97285908C2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d2577c75-3475-4145-b6de-554e2885974c"/>
    <ds:schemaRef ds:uri="6cd42dbb-8a0d-472c-9028-81947043ad0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FHNW</Template>
  <TotalTime>0</TotalTime>
  <Words>2149</Words>
  <Application>Microsoft Macintosh PowerPoint</Application>
  <PresentationFormat>Breitbild</PresentationFormat>
  <Paragraphs>339</Paragraphs>
  <Slides>31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Arial</vt:lpstr>
      <vt:lpstr>Arial,Sans-Serif</vt:lpstr>
      <vt:lpstr>Calibri</vt:lpstr>
      <vt:lpstr>Courier New</vt:lpstr>
      <vt:lpstr>Symbol</vt:lpstr>
      <vt:lpstr>Times New Roman</vt:lpstr>
      <vt:lpstr>FHNW</vt:lpstr>
      <vt:lpstr>Digitale Teilhabe von Menschen mit Behinderung in der beruflichen Bildung</vt:lpstr>
      <vt:lpstr>Ablauf und Inhalt </vt:lpstr>
      <vt:lpstr>Kontext und Forschungsprojekt </vt:lpstr>
      <vt:lpstr>Berufliche Bildung und digitale Teilhabe  von Menschen mit Behinderungen (MmB)</vt:lpstr>
      <vt:lpstr>Ziele und Fragestellungen des Projekts</vt:lpstr>
      <vt:lpstr>Personenkreis: Menschen mit Behinderungen</vt:lpstr>
      <vt:lpstr>Berufliche Aus- und Weiterbildung</vt:lpstr>
      <vt:lpstr>Fünf Arbeitspakete </vt:lpstr>
      <vt:lpstr>Ergebnisse aus den verschiedenen Arbeitspaketen</vt:lpstr>
      <vt:lpstr>Resultate (AP1/3): Relevante Aspekte aus Sicht von LmB </vt:lpstr>
      <vt:lpstr>Resultate (AP 3): User Experience von LmB</vt:lpstr>
      <vt:lpstr>Resultate (AP 2): Nationale Befragung von Bildungs-organisationen</vt:lpstr>
      <vt:lpstr>Resultate (AP 2): Nationale Befragung von Bildungs-organisationen</vt:lpstr>
      <vt:lpstr>Resultate (AP 2): Nationale Befragung von Bildungsorganisationen</vt:lpstr>
      <vt:lpstr>Resultate (AP4): Perspektive Bildungsorganisationen</vt:lpstr>
      <vt:lpstr>A11y Quick-Tests und Ergebnisse</vt:lpstr>
      <vt:lpstr>Die A11y Big Five Quick-Tests </vt:lpstr>
      <vt:lpstr>Welche Inhalte wurden getestet?</vt:lpstr>
      <vt:lpstr>Individuelle vs. strukturelle Aspekte von Behinderungen Individuelle vs. strukturelle Maßnahmen für Inklusion / Partizipation</vt:lpstr>
      <vt:lpstr>Universal Design 4 digital UI &gt; e-Accessibility &gt; WCAG</vt:lpstr>
      <vt:lpstr>PowerPoint-Präsentation</vt:lpstr>
      <vt:lpstr>Test-Anweisungen  A11y-Quick Tests  Berichte  Transparente, reproduzierbare Testprozeduren am Beispiel "Flexible Ausgabe":</vt:lpstr>
      <vt:lpstr>Resultate </vt:lpstr>
      <vt:lpstr>LMS (container)</vt:lpstr>
      <vt:lpstr>Plattformen diverse (container)</vt:lpstr>
      <vt:lpstr>Dokumente (Inhalte / content)</vt:lpstr>
      <vt:lpstr>Resultate (AP 3): Accessibility Tests, Fazit &amp; Empfehlungen</vt:lpstr>
      <vt:lpstr>Diskussion der Resultate</vt:lpstr>
      <vt:lpstr>Empfehlungen </vt:lpstr>
      <vt:lpstr>Diskussion und Fragen</vt:lpstr>
      <vt:lpstr>Literatur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 Teilhabe in der beruflichen Bildung</dc:title>
  <dc:creator>Gabriela Antener</dc:creator>
  <dc:description/>
  <cp:lastModifiedBy>Simone Ambord</cp:lastModifiedBy>
  <cp:revision>249</cp:revision>
  <dcterms:created xsi:type="dcterms:W3CDTF">2024-04-20T13:49:52Z</dcterms:created>
  <dcterms:modified xsi:type="dcterms:W3CDTF">2024-11-12T13:11:14Z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0x010100502C9BC7C0E646479B45826329C6AC9C</vt:lpwstr>
  </property>
  <property fmtid="{D5CDD505-2E9C-101B-9397-08002B2CF9AE}" pid="3" name="MediaServiceImageTags">
    <vt:lpwstr/>
  </property>
</Properties>
</file>